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3cac68b405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3cac68b405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3cac68b405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3cac68b405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3cac68b40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3cac68b40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3cac68b405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3cac68b405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3cac68b405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3cac68b405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33cac68b405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33cac68b405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3cac68b405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3cac68b405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3cac68b405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33cac68b405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3cac68b405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33cac68b405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33cac68b405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3cac68b405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3cac68b40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3cac68b40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3cac68b405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3cac68b405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33cac68b405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33cac68b405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3cac68b405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33cac68b405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3cac68b405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33cac68b405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dd30b684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dd30b684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dd30b6840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dd30b6840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dd30b6840e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dd30b6840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dd30b6840e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dd30b6840e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dd30b6840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dd30b6840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dd30b6840e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dd30b6840e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3cac68b40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3cac68b40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dd30b6840e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dd30b6840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dd30b6840e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dd30b6840e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dd30b6840e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dd30b6840e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dd30b6840e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2dd30b6840e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dd30b6840e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2dd30b6840e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dd30b6840e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2dd30b6840e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2dd30b6840e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2dd30b6840e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dd30b6840e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2dd30b6840e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33cef0fabe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33cef0fabe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33cef0fabe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33cef0fabe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3cac68b40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33cac68b40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33cef0fabe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33cef0fabe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33cef0fabe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33cef0fabe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33cef0fabe0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33cef0fabe0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33cef0fabe0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33cef0fabe0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33cef0fabe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33cef0fabe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33cac68b405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33cac68b405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3cac68b405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3cac68b405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3cac68b405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3cac68b405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3cac68b405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3cac68b40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3cac68b40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3cac68b40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it"/>
              <a:t>Reversible ligand binding</a:t>
            </a:r>
            <a:endParaRPr/>
          </a:p>
          <a:p>
            <a:pPr indent="0" lvl="0" marL="0" rtl="0" algn="ctr">
              <a:spcBef>
                <a:spcPts val="0"/>
              </a:spcBef>
              <a:spcAft>
                <a:spcPts val="0"/>
              </a:spcAft>
              <a:buNone/>
            </a:pPr>
            <a:r>
              <a:t/>
            </a:r>
            <a:endParaRPr/>
          </a:p>
        </p:txBody>
      </p:sp>
      <p:sp>
        <p:nvSpPr>
          <p:cNvPr id="55" name="Google Shape;55;p13"/>
          <p:cNvSpPr txBox="1"/>
          <p:nvPr>
            <p:ph idx="1" type="subTitle"/>
          </p:nvPr>
        </p:nvSpPr>
        <p:spPr>
          <a:xfrm>
            <a:off x="311700" y="2834125"/>
            <a:ext cx="8520600" cy="2052600"/>
          </a:xfrm>
          <a:prstGeom prst="rect">
            <a:avLst/>
          </a:prstGeom>
        </p:spPr>
        <p:txBody>
          <a:bodyPr anchorCtr="0" anchor="t" bIns="91425" lIns="91425" spcFirstLastPara="1" rIns="91425" wrap="square" tIns="91425">
            <a:normAutofit fontScale="92500" lnSpcReduction="10000"/>
          </a:bodyPr>
          <a:lstStyle/>
          <a:p>
            <a:pPr indent="0" lvl="0" marL="0" rtl="0" algn="ctr">
              <a:spcBef>
                <a:spcPts val="0"/>
              </a:spcBef>
              <a:spcAft>
                <a:spcPts val="0"/>
              </a:spcAft>
              <a:buNone/>
            </a:pPr>
            <a:r>
              <a:t/>
            </a:r>
            <a:endParaRPr/>
          </a:p>
          <a:p>
            <a:pPr indent="0" lvl="0" marL="0" rtl="0" algn="ctr">
              <a:spcBef>
                <a:spcPts val="0"/>
              </a:spcBef>
              <a:spcAft>
                <a:spcPts val="0"/>
              </a:spcAft>
              <a:buNone/>
            </a:pPr>
            <a:r>
              <a:rPr lang="it">
                <a:solidFill>
                  <a:schemeClr val="dk1"/>
                </a:solidFill>
              </a:rPr>
              <a:t>Andrea Bellelli</a:t>
            </a:r>
            <a:endParaRPr>
              <a:solidFill>
                <a:schemeClr val="dk1"/>
              </a:solidFill>
            </a:endParaRPr>
          </a:p>
          <a:p>
            <a:pPr indent="0" lvl="0" marL="0" rtl="0" algn="ctr">
              <a:spcBef>
                <a:spcPts val="0"/>
              </a:spcBef>
              <a:spcAft>
                <a:spcPts val="0"/>
              </a:spcAft>
              <a:buNone/>
            </a:pPr>
            <a:r>
              <a:rPr lang="it">
                <a:solidFill>
                  <a:schemeClr val="dk1"/>
                </a:solidFill>
              </a:rPr>
              <a:t>Dipartimento di Scienze Biochimiche “A. Rossi Fanelli”</a:t>
            </a:r>
            <a:endParaRPr>
              <a:solidFill>
                <a:schemeClr val="dk1"/>
              </a:solidFill>
            </a:endParaRPr>
          </a:p>
          <a:p>
            <a:pPr indent="0" lvl="0" marL="0" rtl="0" algn="ctr">
              <a:spcBef>
                <a:spcPts val="0"/>
              </a:spcBef>
              <a:spcAft>
                <a:spcPts val="0"/>
              </a:spcAft>
              <a:buNone/>
            </a:pPr>
            <a:r>
              <a:rPr lang="it">
                <a:solidFill>
                  <a:schemeClr val="dk1"/>
                </a:solidFill>
              </a:rPr>
              <a:t>Sapienza Università di Roma</a:t>
            </a:r>
            <a:endParaRPr>
              <a:solidFill>
                <a:schemeClr val="dk1"/>
              </a:solidFill>
            </a:endParaRPr>
          </a:p>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Scheme of a spectrophotometer</a:t>
            </a:r>
            <a:endParaRPr/>
          </a:p>
        </p:txBody>
      </p:sp>
      <p:sp>
        <p:nvSpPr>
          <p:cNvPr id="113" name="Google Shape;113;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14" name="Google Shape;114;p22"/>
          <p:cNvPicPr preferRelativeResize="0"/>
          <p:nvPr/>
        </p:nvPicPr>
        <p:blipFill>
          <a:blip r:embed="rId3">
            <a:alphaModFix/>
          </a:blip>
          <a:stretch>
            <a:fillRect/>
          </a:stretch>
        </p:blipFill>
        <p:spPr>
          <a:xfrm>
            <a:off x="1231289" y="1152475"/>
            <a:ext cx="6450638" cy="3739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647700"/>
          </a:xfrm>
          <a:prstGeom prst="rect">
            <a:avLst/>
          </a:prstGeom>
        </p:spPr>
        <p:txBody>
          <a:bodyPr anchorCtr="0" anchor="t" bIns="91425" lIns="91425" spcFirstLastPara="1" rIns="91425" wrap="square" tIns="91425">
            <a:normAutofit/>
          </a:bodyPr>
          <a:lstStyle/>
          <a:p>
            <a:pPr indent="457200" lvl="0" marL="0" rtl="0" algn="l">
              <a:spcBef>
                <a:spcPts val="0"/>
              </a:spcBef>
              <a:spcAft>
                <a:spcPts val="0"/>
              </a:spcAft>
              <a:buNone/>
            </a:pPr>
            <a:r>
              <a:rPr lang="it"/>
              <a:t>Explore a large interval of protein concentration</a:t>
            </a:r>
            <a:endParaRPr/>
          </a:p>
        </p:txBody>
      </p:sp>
      <p:sp>
        <p:nvSpPr>
          <p:cNvPr id="120" name="Google Shape;120;p23"/>
          <p:cNvSpPr txBox="1"/>
          <p:nvPr>
            <p:ph idx="1" type="body"/>
          </p:nvPr>
        </p:nvSpPr>
        <p:spPr>
          <a:xfrm>
            <a:off x="311700" y="1179800"/>
            <a:ext cx="8520600" cy="3836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it" sz="2000">
                <a:solidFill>
                  <a:schemeClr val="dk1"/>
                </a:solidFill>
              </a:rPr>
              <a:t>Because of reasons we are going to discuss later, and given that the ligand concentrations to explore are fixed by its K</a:t>
            </a:r>
            <a:r>
              <a:rPr lang="it" sz="1600">
                <a:solidFill>
                  <a:schemeClr val="dk1"/>
                </a:solidFill>
              </a:rPr>
              <a:t>d</a:t>
            </a:r>
            <a:r>
              <a:rPr lang="it" sz="2000">
                <a:solidFill>
                  <a:schemeClr val="dk1"/>
                </a:solidFill>
              </a:rPr>
              <a:t>: </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a </a:t>
            </a:r>
            <a:r>
              <a:rPr lang="it" sz="2000">
                <a:solidFill>
                  <a:srgbClr val="FF0000"/>
                </a:solidFill>
              </a:rPr>
              <a:t>low protein concentration</a:t>
            </a:r>
            <a:r>
              <a:rPr lang="it" sz="2000">
                <a:solidFill>
                  <a:schemeClr val="dk1"/>
                </a:solidFill>
              </a:rPr>
              <a:t> is required if we want to measure  </a:t>
            </a:r>
            <a:r>
              <a:rPr lang="it" sz="2000">
                <a:solidFill>
                  <a:srgbClr val="FF0000"/>
                </a:solidFill>
              </a:rPr>
              <a:t>K</a:t>
            </a:r>
            <a:r>
              <a:rPr lang="it" sz="1600">
                <a:solidFill>
                  <a:srgbClr val="FF0000"/>
                </a:solidFill>
              </a:rPr>
              <a:t>d</a:t>
            </a:r>
            <a:r>
              <a:rPr lang="it" sz="2000">
                <a:solidFill>
                  <a:schemeClr val="dk1"/>
                </a:solidFill>
              </a:rPr>
              <a:t>;</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a </a:t>
            </a:r>
            <a:r>
              <a:rPr lang="it" sz="2000">
                <a:solidFill>
                  <a:srgbClr val="FF0000"/>
                </a:solidFill>
              </a:rPr>
              <a:t>high protein concentration</a:t>
            </a:r>
            <a:r>
              <a:rPr lang="it" sz="2000">
                <a:solidFill>
                  <a:schemeClr val="dk1"/>
                </a:solidFill>
              </a:rPr>
              <a:t> is required if we want to </a:t>
            </a:r>
            <a:r>
              <a:rPr lang="it" sz="2000">
                <a:solidFill>
                  <a:schemeClr val="dk1"/>
                </a:solidFill>
              </a:rPr>
              <a:t>determine the reaction </a:t>
            </a:r>
            <a:r>
              <a:rPr lang="it" sz="2000">
                <a:solidFill>
                  <a:srgbClr val="FF0000"/>
                </a:solidFill>
              </a:rPr>
              <a:t>stoichiometry</a:t>
            </a:r>
            <a:r>
              <a:rPr lang="it" sz="2000">
                <a:solidFill>
                  <a:schemeClr val="dk1"/>
                </a:solidFill>
              </a:rPr>
              <a:t>;</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using several methods to detect the binding of the ligand allows us to extend the accessible range of protein concentration; for example our reaction could yield an absorbance signal and a fluorescence signal, and if we use both we take advantage of the fact that fluorescence requires a two order of magnitude lower protein concentration than </a:t>
            </a:r>
            <a:r>
              <a:rPr lang="it" sz="2000">
                <a:solidFill>
                  <a:schemeClr val="dk1"/>
                </a:solidFill>
              </a:rPr>
              <a:t>absorbance</a:t>
            </a:r>
            <a:r>
              <a:rPr lang="it" sz="2000">
                <a:solidFill>
                  <a:schemeClr val="dk1"/>
                </a:solidFill>
              </a:rPr>
              <a:t>. </a:t>
            </a:r>
            <a:endParaRPr sz="20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Deciding the ligand concentration</a:t>
            </a:r>
            <a:endParaRPr/>
          </a:p>
        </p:txBody>
      </p:sp>
      <p:sp>
        <p:nvSpPr>
          <p:cNvPr id="126" name="Google Shape;126;p24"/>
          <p:cNvSpPr txBox="1"/>
          <p:nvPr>
            <p:ph idx="1" type="body"/>
          </p:nvPr>
        </p:nvSpPr>
        <p:spPr>
          <a:xfrm>
            <a:off x="311700" y="1152475"/>
            <a:ext cx="3808800" cy="386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ligand concentration to be explored depends on K</a:t>
            </a:r>
            <a:r>
              <a:rPr lang="it" sz="1600">
                <a:solidFill>
                  <a:schemeClr val="dk1"/>
                </a:solidFill>
              </a:rPr>
              <a:t>d</a:t>
            </a:r>
            <a:r>
              <a:rPr lang="it" sz="2000">
                <a:solidFill>
                  <a:schemeClr val="dk1"/>
                </a:solidFill>
              </a:rPr>
              <a:t>. If we plot  [PX] / [P]</a:t>
            </a:r>
            <a:r>
              <a:rPr lang="it" sz="1600">
                <a:solidFill>
                  <a:schemeClr val="dk1"/>
                </a:solidFill>
              </a:rPr>
              <a:t>tot</a:t>
            </a:r>
            <a:r>
              <a:rPr lang="it" sz="2000">
                <a:solidFill>
                  <a:schemeClr val="dk1"/>
                </a:solidFill>
              </a:rPr>
              <a:t>  versus  log [X]  we obtain a symmetric sigmoid curve centred on the point with coordinates:</a:t>
            </a:r>
            <a:endParaRPr sz="2000">
              <a:solidFill>
                <a:schemeClr val="dk1"/>
              </a:solidFill>
            </a:endParaRPr>
          </a:p>
          <a:p>
            <a:pPr indent="457200" lvl="0" marL="457200" rtl="0" algn="l">
              <a:spcBef>
                <a:spcPts val="1200"/>
              </a:spcBef>
              <a:spcAft>
                <a:spcPts val="0"/>
              </a:spcAft>
              <a:buNone/>
            </a:pPr>
            <a:r>
              <a:rPr lang="it" sz="2000">
                <a:solidFill>
                  <a:schemeClr val="dk1"/>
                </a:solidFill>
              </a:rPr>
              <a:t>log [X]</a:t>
            </a:r>
            <a:r>
              <a:rPr lang="it" sz="1600">
                <a:solidFill>
                  <a:schemeClr val="dk1"/>
                </a:solidFill>
              </a:rPr>
              <a:t>50</a:t>
            </a:r>
            <a:r>
              <a:rPr lang="it" sz="2000">
                <a:solidFill>
                  <a:schemeClr val="dk1"/>
                </a:solidFill>
              </a:rPr>
              <a:t> = log K</a:t>
            </a:r>
            <a:r>
              <a:rPr lang="it" sz="1600">
                <a:solidFill>
                  <a:schemeClr val="dk1"/>
                </a:solidFill>
              </a:rPr>
              <a:t>d</a:t>
            </a:r>
            <a:endParaRPr sz="2000">
              <a:solidFill>
                <a:schemeClr val="dk1"/>
              </a:solidFill>
            </a:endParaRPr>
          </a:p>
          <a:p>
            <a:pPr indent="457200" lvl="0" marL="457200" rtl="0" algn="l">
              <a:spcBef>
                <a:spcPts val="1200"/>
              </a:spcBef>
              <a:spcAft>
                <a:spcPts val="1200"/>
              </a:spcAft>
              <a:buClr>
                <a:schemeClr val="dk1"/>
              </a:buClr>
              <a:buSzPts val="1100"/>
              <a:buFont typeface="Arial"/>
              <a:buNone/>
            </a:pPr>
            <a:r>
              <a:rPr lang="it" sz="2000">
                <a:solidFill>
                  <a:schemeClr val="dk1"/>
                </a:solidFill>
              </a:rPr>
              <a:t>[PX] / [P]</a:t>
            </a:r>
            <a:r>
              <a:rPr lang="it" sz="1600">
                <a:solidFill>
                  <a:schemeClr val="dk1"/>
                </a:solidFill>
              </a:rPr>
              <a:t>tot</a:t>
            </a:r>
            <a:r>
              <a:rPr lang="it" sz="2000">
                <a:solidFill>
                  <a:schemeClr val="dk1"/>
                </a:solidFill>
              </a:rPr>
              <a:t> = 0.5</a:t>
            </a:r>
            <a:endParaRPr sz="2000">
              <a:solidFill>
                <a:schemeClr val="dk1"/>
              </a:solidFill>
            </a:endParaRPr>
          </a:p>
        </p:txBody>
      </p:sp>
      <p:pic>
        <p:nvPicPr>
          <p:cNvPr id="127" name="Google Shape;127;p24"/>
          <p:cNvPicPr preferRelativeResize="0"/>
          <p:nvPr/>
        </p:nvPicPr>
        <p:blipFill>
          <a:blip r:embed="rId3">
            <a:alphaModFix/>
          </a:blip>
          <a:stretch>
            <a:fillRect/>
          </a:stretch>
        </p:blipFill>
        <p:spPr>
          <a:xfrm>
            <a:off x="3942975" y="1183075"/>
            <a:ext cx="5093191" cy="39604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3" name="Google Shape;133;p25"/>
          <p:cNvSpPr txBox="1"/>
          <p:nvPr>
            <p:ph idx="1" type="body"/>
          </p:nvPr>
        </p:nvSpPr>
        <p:spPr>
          <a:xfrm>
            <a:off x="311700" y="238275"/>
            <a:ext cx="8520600" cy="477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ligand concentration to explore is between 1/20 of K</a:t>
            </a:r>
            <a:r>
              <a:rPr lang="it" sz="1600">
                <a:solidFill>
                  <a:schemeClr val="dk1"/>
                </a:solidFill>
              </a:rPr>
              <a:t>d</a:t>
            </a:r>
            <a:r>
              <a:rPr lang="it" sz="2000">
                <a:solidFill>
                  <a:schemeClr val="dk1"/>
                </a:solidFill>
              </a:rPr>
              <a:t> (which yields  </a:t>
            </a:r>
            <a:r>
              <a:rPr lang="it" sz="2000">
                <a:solidFill>
                  <a:schemeClr val="dk1"/>
                </a:solidFill>
              </a:rPr>
              <a:t>[PX]/[P]</a:t>
            </a:r>
            <a:r>
              <a:rPr lang="it" sz="1600">
                <a:solidFill>
                  <a:schemeClr val="dk1"/>
                </a:solidFill>
              </a:rPr>
              <a:t>tot</a:t>
            </a:r>
            <a:r>
              <a:rPr lang="it" sz="2000">
                <a:solidFill>
                  <a:schemeClr val="dk1"/>
                </a:solidFill>
              </a:rPr>
              <a:t> = 0,05</a:t>
            </a:r>
            <a:r>
              <a:rPr lang="it" sz="2000">
                <a:solidFill>
                  <a:schemeClr val="dk1"/>
                </a:solidFill>
              </a:rPr>
              <a:t>) and 20 times the K</a:t>
            </a:r>
            <a:r>
              <a:rPr lang="it" sz="1700">
                <a:solidFill>
                  <a:schemeClr val="dk1"/>
                </a:solidFill>
              </a:rPr>
              <a:t>d</a:t>
            </a:r>
            <a:r>
              <a:rPr lang="it" sz="2000">
                <a:solidFill>
                  <a:schemeClr val="dk1"/>
                </a:solidFill>
              </a:rPr>
              <a:t> (which yields  </a:t>
            </a:r>
            <a:r>
              <a:rPr lang="it" sz="2000">
                <a:solidFill>
                  <a:schemeClr val="dk1"/>
                </a:solidFill>
              </a:rPr>
              <a:t>[PX]/[P]</a:t>
            </a:r>
            <a:r>
              <a:rPr lang="it" sz="1600">
                <a:solidFill>
                  <a:schemeClr val="dk1"/>
                </a:solidFill>
              </a:rPr>
              <a:t>tot</a:t>
            </a:r>
            <a:r>
              <a:rPr lang="it" sz="2000">
                <a:solidFill>
                  <a:schemeClr val="dk1"/>
                </a:solidFill>
              </a:rPr>
              <a:t> = 0,095).</a:t>
            </a:r>
            <a:endParaRPr sz="2000">
              <a:solidFill>
                <a:schemeClr val="dk1"/>
              </a:solidFill>
            </a:endParaRPr>
          </a:p>
          <a:p>
            <a:pPr indent="0" lvl="0" marL="0" rtl="0" algn="l">
              <a:spcBef>
                <a:spcPts val="1200"/>
              </a:spcBef>
              <a:spcAft>
                <a:spcPts val="0"/>
              </a:spcAft>
              <a:buNone/>
            </a:pPr>
            <a:r>
              <a:rPr lang="it" sz="2000">
                <a:solidFill>
                  <a:schemeClr val="dk1"/>
                </a:solidFill>
              </a:rPr>
              <a:t>Above and below these concentrations we would obtain unreliable values of  [PX]/[P]</a:t>
            </a:r>
            <a:r>
              <a:rPr lang="it" sz="1600">
                <a:solidFill>
                  <a:schemeClr val="dk1"/>
                </a:solidFill>
              </a:rPr>
              <a:t>tot </a:t>
            </a:r>
            <a:r>
              <a:rPr lang="it" sz="2000">
                <a:solidFill>
                  <a:schemeClr val="dk1"/>
                </a:solidFill>
              </a:rPr>
              <a:t> because the experimental error would be large compared to the signal change.</a:t>
            </a:r>
            <a:endParaRPr sz="2000">
              <a:solidFill>
                <a:schemeClr val="dk1"/>
              </a:solidFill>
            </a:endParaRPr>
          </a:p>
          <a:p>
            <a:pPr indent="0" lvl="0" marL="0" rtl="0" algn="l">
              <a:spcBef>
                <a:spcPts val="1200"/>
              </a:spcBef>
              <a:spcAft>
                <a:spcPts val="1200"/>
              </a:spcAft>
              <a:buNone/>
            </a:pPr>
            <a:r>
              <a:rPr lang="it" sz="2000">
                <a:solidFill>
                  <a:schemeClr val="dk1"/>
                </a:solidFill>
              </a:rPr>
              <a:t>Moreover it is advisable to space the ligand concentrations over a logarithmic scale because in this interval the [PX]/[P]</a:t>
            </a:r>
            <a:r>
              <a:rPr lang="it" sz="1600">
                <a:solidFill>
                  <a:schemeClr val="dk1"/>
                </a:solidFill>
              </a:rPr>
              <a:t>tot</a:t>
            </a:r>
            <a:r>
              <a:rPr lang="it" sz="2000">
                <a:solidFill>
                  <a:schemeClr val="dk1"/>
                </a:solidFill>
              </a:rPr>
              <a:t>  vs.  log [X]  plot is nearly linear; for example we could obtain 6 experimental determinations with the following values of ligand concentration: 0,05 K</a:t>
            </a:r>
            <a:r>
              <a:rPr lang="it" sz="1600">
                <a:solidFill>
                  <a:schemeClr val="dk1"/>
                </a:solidFill>
              </a:rPr>
              <a:t>d</a:t>
            </a:r>
            <a:r>
              <a:rPr lang="it" sz="2000">
                <a:solidFill>
                  <a:schemeClr val="dk1"/>
                </a:solidFill>
              </a:rPr>
              <a:t>; 0,18 K</a:t>
            </a:r>
            <a:r>
              <a:rPr lang="it" sz="1600">
                <a:solidFill>
                  <a:schemeClr val="dk1"/>
                </a:solidFill>
              </a:rPr>
              <a:t>d</a:t>
            </a:r>
            <a:r>
              <a:rPr lang="it" sz="2000">
                <a:solidFill>
                  <a:schemeClr val="dk1"/>
                </a:solidFill>
              </a:rPr>
              <a:t>; 0,65 K</a:t>
            </a:r>
            <a:r>
              <a:rPr lang="it" sz="1600">
                <a:solidFill>
                  <a:schemeClr val="dk1"/>
                </a:solidFill>
              </a:rPr>
              <a:t>d</a:t>
            </a:r>
            <a:r>
              <a:rPr lang="it" sz="2000">
                <a:solidFill>
                  <a:schemeClr val="dk1"/>
                </a:solidFill>
              </a:rPr>
              <a:t>; 2,3 K</a:t>
            </a:r>
            <a:r>
              <a:rPr lang="it" sz="1600">
                <a:solidFill>
                  <a:schemeClr val="dk1"/>
                </a:solidFill>
              </a:rPr>
              <a:t>d</a:t>
            </a:r>
            <a:r>
              <a:rPr lang="it" sz="2000">
                <a:solidFill>
                  <a:schemeClr val="dk1"/>
                </a:solidFill>
              </a:rPr>
              <a:t>; 8,4 K</a:t>
            </a:r>
            <a:r>
              <a:rPr lang="it" sz="1600">
                <a:solidFill>
                  <a:schemeClr val="dk1"/>
                </a:solidFill>
              </a:rPr>
              <a:t>d</a:t>
            </a:r>
            <a:r>
              <a:rPr lang="it" sz="2000">
                <a:solidFill>
                  <a:schemeClr val="dk1"/>
                </a:solidFill>
              </a:rPr>
              <a:t>; e 20 K</a:t>
            </a:r>
            <a:r>
              <a:rPr lang="it" sz="1600">
                <a:solidFill>
                  <a:schemeClr val="dk1"/>
                </a:solidFill>
              </a:rPr>
              <a:t>d</a:t>
            </a:r>
            <a:r>
              <a:rPr lang="it" sz="2000">
                <a:solidFill>
                  <a:schemeClr val="dk1"/>
                </a:solidFill>
              </a:rPr>
              <a:t>.  Each value, except the last one equals the preceding one multiplied by 3.6.</a:t>
            </a:r>
            <a:endParaRPr sz="20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9" name="Google Shape;139;p26"/>
          <p:cNvSpPr txBox="1"/>
          <p:nvPr>
            <p:ph idx="1" type="body"/>
          </p:nvPr>
        </p:nvSpPr>
        <p:spPr>
          <a:xfrm>
            <a:off x="311700" y="238275"/>
            <a:ext cx="8520600" cy="4330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Obviously, we could have no previous estimate of Kd  and could not design the </a:t>
            </a:r>
            <a:r>
              <a:rPr lang="it" sz="2000">
                <a:solidFill>
                  <a:schemeClr val="dk1"/>
                </a:solidFill>
              </a:rPr>
              <a:t>required</a:t>
            </a:r>
            <a:r>
              <a:rPr lang="it" sz="2000">
                <a:solidFill>
                  <a:schemeClr val="dk1"/>
                </a:solidFill>
              </a:rPr>
              <a:t> additions of ligand. </a:t>
            </a:r>
            <a:endParaRPr sz="2000">
              <a:solidFill>
                <a:schemeClr val="dk1"/>
              </a:solidFill>
            </a:endParaRPr>
          </a:p>
          <a:p>
            <a:pPr indent="0" lvl="0" marL="0" rtl="0" algn="l">
              <a:spcBef>
                <a:spcPts val="1200"/>
              </a:spcBef>
              <a:spcAft>
                <a:spcPts val="1200"/>
              </a:spcAft>
              <a:buNone/>
            </a:pPr>
            <a:r>
              <a:rPr lang="it" sz="2000">
                <a:solidFill>
                  <a:schemeClr val="dk1"/>
                </a:solidFill>
              </a:rPr>
              <a:t>In this case it is advisable to run a preliminary experiment to explore a larger ligand concentration interval, always using </a:t>
            </a:r>
            <a:r>
              <a:rPr lang="it" sz="2000">
                <a:solidFill>
                  <a:schemeClr val="dk1"/>
                </a:solidFill>
              </a:rPr>
              <a:t>logarithmically</a:t>
            </a:r>
            <a:r>
              <a:rPr lang="it" sz="2000">
                <a:solidFill>
                  <a:schemeClr val="dk1"/>
                </a:solidFill>
              </a:rPr>
              <a:t> spaced intervals; for example we could explore an interval from nanomolar to millimolar using 7 ligand additions spaced by a factor of 10 each. </a:t>
            </a:r>
            <a:r>
              <a:rPr lang="it" sz="2000">
                <a:solidFill>
                  <a:schemeClr val="dk1"/>
                </a:solidFill>
              </a:rPr>
              <a:t>Upon observing a large signal change w</a:t>
            </a:r>
            <a:r>
              <a:rPr lang="it" sz="2000">
                <a:solidFill>
                  <a:schemeClr val="dk1"/>
                </a:solidFill>
              </a:rPr>
              <a:t>e could also switch to smaller changes of ligand concentration , e.g. spaced by a factor between 2 and 4, in order to obtain more experimental points in the region of interest.</a:t>
            </a:r>
            <a:endParaRPr sz="20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Free ligand versus total ligand</a:t>
            </a:r>
            <a:endParaRPr/>
          </a:p>
        </p:txBody>
      </p:sp>
      <p:sp>
        <p:nvSpPr>
          <p:cNvPr id="145" name="Google Shape;145;p27"/>
          <p:cNvSpPr txBox="1"/>
          <p:nvPr>
            <p:ph idx="1" type="body"/>
          </p:nvPr>
        </p:nvSpPr>
        <p:spPr>
          <a:xfrm>
            <a:off x="311700" y="1152475"/>
            <a:ext cx="8520600" cy="379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term</a:t>
            </a:r>
            <a:r>
              <a:rPr lang="it" sz="2000">
                <a:solidFill>
                  <a:schemeClr val="dk1"/>
                </a:solidFill>
              </a:rPr>
              <a:t> [X] that appears in the mass law action:</a:t>
            </a:r>
            <a:endParaRPr sz="2000">
              <a:solidFill>
                <a:schemeClr val="dk1"/>
              </a:solidFill>
            </a:endParaRPr>
          </a:p>
          <a:p>
            <a:pPr indent="457200" lvl="0" marL="1828800" rtl="0" algn="l">
              <a:spcBef>
                <a:spcPts val="1200"/>
              </a:spcBef>
              <a:spcAft>
                <a:spcPts val="0"/>
              </a:spcAft>
              <a:buNone/>
            </a:pPr>
            <a:r>
              <a:rPr lang="it" sz="2000">
                <a:solidFill>
                  <a:schemeClr val="dk1"/>
                </a:solidFill>
              </a:rPr>
              <a:t>[PX] / [P]</a:t>
            </a:r>
            <a:r>
              <a:rPr lang="it" sz="1700">
                <a:solidFill>
                  <a:schemeClr val="dk1"/>
                </a:solidFill>
              </a:rPr>
              <a:t>tot</a:t>
            </a:r>
            <a:r>
              <a:rPr lang="it" sz="2000">
                <a:solidFill>
                  <a:schemeClr val="dk1"/>
                </a:solidFill>
              </a:rPr>
              <a:t> = [X] / (K</a:t>
            </a:r>
            <a:r>
              <a:rPr lang="it" sz="1600">
                <a:solidFill>
                  <a:schemeClr val="dk1"/>
                </a:solidFill>
              </a:rPr>
              <a:t>d</a:t>
            </a:r>
            <a:r>
              <a:rPr lang="it" sz="2000">
                <a:solidFill>
                  <a:schemeClr val="dk1"/>
                </a:solidFill>
              </a:rPr>
              <a:t> + [X])</a:t>
            </a:r>
            <a:endParaRPr sz="2000">
              <a:solidFill>
                <a:schemeClr val="dk1"/>
              </a:solidFill>
            </a:endParaRPr>
          </a:p>
          <a:p>
            <a:pPr indent="0" lvl="0" marL="0" rtl="0" algn="l">
              <a:spcBef>
                <a:spcPts val="1200"/>
              </a:spcBef>
              <a:spcAft>
                <a:spcPts val="0"/>
              </a:spcAft>
              <a:buNone/>
            </a:pPr>
            <a:r>
              <a:rPr lang="it" sz="2000">
                <a:solidFill>
                  <a:schemeClr val="dk1"/>
                </a:solidFill>
              </a:rPr>
              <a:t>represents the concentration of the free ligand; total ligand being:</a:t>
            </a:r>
            <a:endParaRPr sz="2000">
              <a:solidFill>
                <a:schemeClr val="dk1"/>
              </a:solidFill>
            </a:endParaRPr>
          </a:p>
          <a:p>
            <a:pPr indent="0" lvl="0" marL="0" rtl="0" algn="l">
              <a:spcBef>
                <a:spcPts val="1200"/>
              </a:spcBef>
              <a:spcAft>
                <a:spcPts val="0"/>
              </a:spcAft>
              <a:buNone/>
            </a:pPr>
            <a:r>
              <a:rPr lang="it" sz="2000">
                <a:solidFill>
                  <a:schemeClr val="dk1"/>
                </a:solidFill>
              </a:rPr>
              <a:t>						[X]</a:t>
            </a:r>
            <a:r>
              <a:rPr lang="it" sz="1600">
                <a:solidFill>
                  <a:schemeClr val="dk1"/>
                </a:solidFill>
              </a:rPr>
              <a:t>tot</a:t>
            </a:r>
            <a:r>
              <a:rPr lang="it" sz="2000">
                <a:solidFill>
                  <a:schemeClr val="dk1"/>
                </a:solidFill>
              </a:rPr>
              <a:t> = [X] + [PX]</a:t>
            </a:r>
            <a:endParaRPr sz="2000">
              <a:solidFill>
                <a:schemeClr val="dk1"/>
              </a:solidFill>
            </a:endParaRPr>
          </a:p>
          <a:p>
            <a:pPr indent="0" lvl="0" marL="0" rtl="0" algn="l">
              <a:spcBef>
                <a:spcPts val="1200"/>
              </a:spcBef>
              <a:spcAft>
                <a:spcPts val="0"/>
              </a:spcAft>
              <a:buNone/>
            </a:pPr>
            <a:r>
              <a:rPr lang="it" sz="2000">
                <a:solidFill>
                  <a:schemeClr val="dk1"/>
                </a:solidFill>
              </a:rPr>
              <a:t>Do we know the free ligand concentration or do we know the total ligand concentration? Or both?</a:t>
            </a:r>
            <a:endParaRPr sz="2000">
              <a:solidFill>
                <a:schemeClr val="dk1"/>
              </a:solidFill>
            </a:endParaRPr>
          </a:p>
          <a:p>
            <a:pPr indent="0" lvl="0" marL="0" rtl="0" algn="l">
              <a:spcBef>
                <a:spcPts val="1200"/>
              </a:spcBef>
              <a:spcAft>
                <a:spcPts val="1200"/>
              </a:spcAft>
              <a:buClr>
                <a:schemeClr val="dk1"/>
              </a:buClr>
              <a:buSzPts val="1100"/>
              <a:buFont typeface="Arial"/>
              <a:buNone/>
            </a:pPr>
            <a:r>
              <a:rPr lang="it" sz="2000">
                <a:solidFill>
                  <a:schemeClr val="dk1"/>
                </a:solidFill>
              </a:rPr>
              <a:t>Let us consider three possible cases.</a:t>
            </a:r>
            <a:endParaRPr sz="2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388620" lvl="0" marL="457200" rtl="0" algn="l">
              <a:spcBef>
                <a:spcPts val="0"/>
              </a:spcBef>
              <a:spcAft>
                <a:spcPts val="0"/>
              </a:spcAft>
              <a:buSzPct val="100000"/>
              <a:buAutoNum type="arabicParenR"/>
            </a:pPr>
            <a:r>
              <a:rPr lang="it"/>
              <a:t>We know (measure) the free ligand concentration</a:t>
            </a:r>
            <a:endParaRPr/>
          </a:p>
        </p:txBody>
      </p:sp>
      <p:sp>
        <p:nvSpPr>
          <p:cNvPr id="151" name="Google Shape;151;p28"/>
          <p:cNvSpPr txBox="1"/>
          <p:nvPr>
            <p:ph idx="1" type="body"/>
          </p:nvPr>
        </p:nvSpPr>
        <p:spPr>
          <a:xfrm>
            <a:off x="311700" y="1152475"/>
            <a:ext cx="8520600" cy="3880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In some cases we can precisely measure the free ligand concentration (and perhaps also that of the bound ligand), e.g. because we use a radioactive ligand or because we have a suitable electrode.</a:t>
            </a:r>
            <a:endParaRPr sz="2000">
              <a:solidFill>
                <a:schemeClr val="dk1"/>
              </a:solidFill>
            </a:endParaRPr>
          </a:p>
          <a:p>
            <a:pPr indent="0" lvl="0" marL="0" rtl="0" algn="l">
              <a:spcBef>
                <a:spcPts val="1200"/>
              </a:spcBef>
              <a:spcAft>
                <a:spcPts val="0"/>
              </a:spcAft>
              <a:buNone/>
            </a:pPr>
            <a:r>
              <a:rPr lang="it" sz="2000">
                <a:solidFill>
                  <a:schemeClr val="dk1"/>
                </a:solidFill>
              </a:rPr>
              <a:t>For example, if we use a radioactive ligand, we can measure the total ligand concentration ([X]</a:t>
            </a:r>
            <a:r>
              <a:rPr lang="it" sz="1600">
                <a:solidFill>
                  <a:schemeClr val="dk1"/>
                </a:solidFill>
              </a:rPr>
              <a:t>tot</a:t>
            </a:r>
            <a:r>
              <a:rPr lang="it" sz="2000">
                <a:solidFill>
                  <a:schemeClr val="dk1"/>
                </a:solidFill>
              </a:rPr>
              <a:t>). We then can precipitate the PX complex and measure the free ligand concentration in solution ([X]). Since we know the total protein concentration, we can easily calculate the fractional saturation:</a:t>
            </a:r>
            <a:endParaRPr sz="2000">
              <a:solidFill>
                <a:schemeClr val="dk1"/>
              </a:solidFill>
            </a:endParaRPr>
          </a:p>
          <a:p>
            <a:pPr indent="457200" lvl="0" marL="1828800" rtl="0" algn="l">
              <a:spcBef>
                <a:spcPts val="1200"/>
              </a:spcBef>
              <a:spcAft>
                <a:spcPts val="1200"/>
              </a:spcAft>
              <a:buNone/>
            </a:pPr>
            <a:r>
              <a:rPr lang="it" sz="2000">
                <a:solidFill>
                  <a:schemeClr val="dk1"/>
                </a:solidFill>
              </a:rPr>
              <a:t>[PX] / [P]</a:t>
            </a:r>
            <a:r>
              <a:rPr lang="it" sz="1600">
                <a:solidFill>
                  <a:schemeClr val="dk1"/>
                </a:solidFill>
              </a:rPr>
              <a:t>tot</a:t>
            </a:r>
            <a:r>
              <a:rPr lang="it" sz="2000">
                <a:solidFill>
                  <a:schemeClr val="dk1"/>
                </a:solidFill>
              </a:rPr>
              <a:t> = ([X]</a:t>
            </a:r>
            <a:r>
              <a:rPr lang="it" sz="1600">
                <a:solidFill>
                  <a:schemeClr val="dk1"/>
                </a:solidFill>
              </a:rPr>
              <a:t>tot</a:t>
            </a:r>
            <a:r>
              <a:rPr lang="it" sz="2000">
                <a:solidFill>
                  <a:schemeClr val="dk1"/>
                </a:solidFill>
              </a:rPr>
              <a:t> - [X]) / [P]</a:t>
            </a:r>
            <a:r>
              <a:rPr lang="it" sz="1600">
                <a:solidFill>
                  <a:schemeClr val="dk1"/>
                </a:solidFill>
              </a:rPr>
              <a:t>tot</a:t>
            </a:r>
            <a:endParaRPr sz="16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2) In molti casi possiamo calcolare [X]</a:t>
            </a:r>
            <a:endParaRPr/>
          </a:p>
        </p:txBody>
      </p:sp>
      <p:sp>
        <p:nvSpPr>
          <p:cNvPr id="157" name="Google Shape;157;p29"/>
          <p:cNvSpPr txBox="1"/>
          <p:nvPr>
            <p:ph idx="1" type="body"/>
          </p:nvPr>
        </p:nvSpPr>
        <p:spPr>
          <a:xfrm>
            <a:off x="311700" y="1152475"/>
            <a:ext cx="8520600" cy="3758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Se conosciamo soltanto  [P]</a:t>
            </a:r>
            <a:r>
              <a:rPr lang="it" sz="1600">
                <a:solidFill>
                  <a:schemeClr val="dk1"/>
                </a:solidFill>
              </a:rPr>
              <a:t>tot </a:t>
            </a:r>
            <a:r>
              <a:rPr lang="it" sz="2000">
                <a:solidFill>
                  <a:schemeClr val="dk1"/>
                </a:solidFill>
              </a:rPr>
              <a:t> e  [X]</a:t>
            </a:r>
            <a:r>
              <a:rPr lang="it" sz="1600">
                <a:solidFill>
                  <a:schemeClr val="dk1"/>
                </a:solidFill>
              </a:rPr>
              <a:t>tot </a:t>
            </a:r>
            <a:r>
              <a:rPr lang="it" sz="2000">
                <a:solidFill>
                  <a:schemeClr val="dk1"/>
                </a:solidFill>
              </a:rPr>
              <a:t> possiamo riscrivere la legge di azione delle masse per questi due parametri ed ottenere una equazione di secondo grado:</a:t>
            </a:r>
            <a:endParaRPr sz="2000">
              <a:solidFill>
                <a:schemeClr val="dk1"/>
              </a:solidFill>
            </a:endParaRPr>
          </a:p>
          <a:p>
            <a:pPr indent="457200" lvl="0" marL="457200" rtl="0" algn="l">
              <a:spcBef>
                <a:spcPts val="1200"/>
              </a:spcBef>
              <a:spcAft>
                <a:spcPts val="0"/>
              </a:spcAft>
              <a:buNone/>
            </a:pPr>
            <a:r>
              <a:rPr lang="it" sz="2000">
                <a:solidFill>
                  <a:schemeClr val="dk1"/>
                </a:solidFill>
              </a:rPr>
              <a:t>[PX] / [P]</a:t>
            </a:r>
            <a:r>
              <a:rPr lang="it" sz="1700">
                <a:solidFill>
                  <a:schemeClr val="dk1"/>
                </a:solidFill>
              </a:rPr>
              <a:t>tot</a:t>
            </a:r>
            <a:r>
              <a:rPr lang="it" sz="2000">
                <a:solidFill>
                  <a:schemeClr val="dk1"/>
                </a:solidFill>
              </a:rPr>
              <a:t> = ([X]</a:t>
            </a:r>
            <a:r>
              <a:rPr lang="it" sz="1600">
                <a:solidFill>
                  <a:schemeClr val="dk1"/>
                </a:solidFill>
              </a:rPr>
              <a:t>tot</a:t>
            </a:r>
            <a:r>
              <a:rPr lang="it" sz="2000">
                <a:solidFill>
                  <a:schemeClr val="dk1"/>
                </a:solidFill>
              </a:rPr>
              <a:t> - [PX]) / (K</a:t>
            </a:r>
            <a:r>
              <a:rPr lang="it" sz="1600">
                <a:solidFill>
                  <a:schemeClr val="dk1"/>
                </a:solidFill>
              </a:rPr>
              <a:t>d</a:t>
            </a:r>
            <a:r>
              <a:rPr lang="it" sz="2000">
                <a:solidFill>
                  <a:schemeClr val="dk1"/>
                </a:solidFill>
              </a:rPr>
              <a:t> + ([X]</a:t>
            </a:r>
            <a:r>
              <a:rPr lang="it" sz="1600">
                <a:solidFill>
                  <a:schemeClr val="dk1"/>
                </a:solidFill>
              </a:rPr>
              <a:t>tot</a:t>
            </a:r>
            <a:r>
              <a:rPr lang="it" sz="2000">
                <a:solidFill>
                  <a:schemeClr val="dk1"/>
                </a:solidFill>
              </a:rPr>
              <a:t> - [PX]))</a:t>
            </a:r>
            <a:endParaRPr sz="2000">
              <a:solidFill>
                <a:schemeClr val="dk1"/>
              </a:solidFill>
            </a:endParaRPr>
          </a:p>
          <a:p>
            <a:pPr indent="457200" lvl="0" marL="457200" rtl="0" algn="l">
              <a:spcBef>
                <a:spcPts val="1200"/>
              </a:spcBef>
              <a:spcAft>
                <a:spcPts val="0"/>
              </a:spcAft>
              <a:buNone/>
            </a:pPr>
            <a:r>
              <a:rPr lang="it" sz="2000">
                <a:solidFill>
                  <a:schemeClr val="dk1"/>
                </a:solidFill>
              </a:rPr>
              <a:t>-[PX]</a:t>
            </a:r>
            <a:r>
              <a:rPr baseline="30000" lang="it" sz="2000">
                <a:solidFill>
                  <a:schemeClr val="dk1"/>
                </a:solidFill>
              </a:rPr>
              <a:t>2</a:t>
            </a:r>
            <a:r>
              <a:rPr lang="it" sz="2000">
                <a:solidFill>
                  <a:schemeClr val="dk1"/>
                </a:solidFill>
              </a:rPr>
              <a:t> + [PX] (K</a:t>
            </a:r>
            <a:r>
              <a:rPr lang="it" sz="1600">
                <a:solidFill>
                  <a:schemeClr val="dk1"/>
                </a:solidFill>
              </a:rPr>
              <a:t>d</a:t>
            </a:r>
            <a:r>
              <a:rPr lang="it" sz="2000">
                <a:solidFill>
                  <a:schemeClr val="dk1"/>
                </a:solidFill>
              </a:rPr>
              <a:t> + [X]</a:t>
            </a:r>
            <a:r>
              <a:rPr lang="it" sz="1600">
                <a:solidFill>
                  <a:schemeClr val="dk1"/>
                </a:solidFill>
              </a:rPr>
              <a:t>tot</a:t>
            </a:r>
            <a:r>
              <a:rPr lang="it" sz="2000">
                <a:solidFill>
                  <a:schemeClr val="dk1"/>
                </a:solidFill>
              </a:rPr>
              <a:t>) = [P]</a:t>
            </a:r>
            <a:r>
              <a:rPr lang="it" sz="1700">
                <a:solidFill>
                  <a:schemeClr val="dk1"/>
                </a:solidFill>
              </a:rPr>
              <a:t>tot</a:t>
            </a:r>
            <a:r>
              <a:rPr lang="it" sz="2000">
                <a:solidFill>
                  <a:schemeClr val="dk1"/>
                </a:solidFill>
              </a:rPr>
              <a:t> [X]</a:t>
            </a:r>
            <a:r>
              <a:rPr lang="it" sz="1600">
                <a:solidFill>
                  <a:schemeClr val="dk1"/>
                </a:solidFill>
              </a:rPr>
              <a:t>tot</a:t>
            </a:r>
            <a:r>
              <a:rPr lang="it" sz="2000">
                <a:solidFill>
                  <a:schemeClr val="dk1"/>
                </a:solidFill>
              </a:rPr>
              <a:t> - [P]</a:t>
            </a:r>
            <a:r>
              <a:rPr lang="it" sz="1600">
                <a:solidFill>
                  <a:schemeClr val="dk1"/>
                </a:solidFill>
              </a:rPr>
              <a:t>tot</a:t>
            </a:r>
            <a:r>
              <a:rPr lang="it" sz="2000">
                <a:solidFill>
                  <a:schemeClr val="dk1"/>
                </a:solidFill>
              </a:rPr>
              <a:t> [PX] </a:t>
            </a:r>
            <a:endParaRPr sz="2000">
              <a:solidFill>
                <a:schemeClr val="dk1"/>
              </a:solidFill>
            </a:endParaRPr>
          </a:p>
          <a:p>
            <a:pPr indent="457200" lvl="0" marL="457200" rtl="0" algn="l">
              <a:spcBef>
                <a:spcPts val="1200"/>
              </a:spcBef>
              <a:spcAft>
                <a:spcPts val="0"/>
              </a:spcAft>
              <a:buNone/>
            </a:pPr>
            <a:r>
              <a:rPr lang="it" sz="2000">
                <a:solidFill>
                  <a:schemeClr val="dk1"/>
                </a:solidFill>
              </a:rPr>
              <a:t>[PX]</a:t>
            </a:r>
            <a:r>
              <a:rPr baseline="30000" lang="it" sz="2000">
                <a:solidFill>
                  <a:schemeClr val="dk1"/>
                </a:solidFill>
              </a:rPr>
              <a:t>2</a:t>
            </a:r>
            <a:r>
              <a:rPr lang="it" sz="2000">
                <a:solidFill>
                  <a:schemeClr val="dk1"/>
                </a:solidFill>
              </a:rPr>
              <a:t> - [PX] (K</a:t>
            </a:r>
            <a:r>
              <a:rPr lang="it" sz="1600">
                <a:solidFill>
                  <a:schemeClr val="dk1"/>
                </a:solidFill>
              </a:rPr>
              <a:t>d</a:t>
            </a:r>
            <a:r>
              <a:rPr lang="it" sz="2000">
                <a:solidFill>
                  <a:schemeClr val="dk1"/>
                </a:solidFill>
              </a:rPr>
              <a:t> + [X]</a:t>
            </a:r>
            <a:r>
              <a:rPr lang="it" sz="1600">
                <a:solidFill>
                  <a:schemeClr val="dk1"/>
                </a:solidFill>
              </a:rPr>
              <a:t>tot</a:t>
            </a:r>
            <a:r>
              <a:rPr lang="it" sz="2000">
                <a:solidFill>
                  <a:schemeClr val="dk1"/>
                </a:solidFill>
              </a:rPr>
              <a:t> + [P]</a:t>
            </a:r>
            <a:r>
              <a:rPr lang="it" sz="1600">
                <a:solidFill>
                  <a:schemeClr val="dk1"/>
                </a:solidFill>
              </a:rPr>
              <a:t>tot</a:t>
            </a:r>
            <a:r>
              <a:rPr lang="it" sz="2000">
                <a:solidFill>
                  <a:schemeClr val="dk1"/>
                </a:solidFill>
              </a:rPr>
              <a:t>) - [P]</a:t>
            </a:r>
            <a:r>
              <a:rPr lang="it" sz="1700">
                <a:solidFill>
                  <a:schemeClr val="dk1"/>
                </a:solidFill>
              </a:rPr>
              <a:t>tot</a:t>
            </a:r>
            <a:r>
              <a:rPr lang="it" sz="2000">
                <a:solidFill>
                  <a:schemeClr val="dk1"/>
                </a:solidFill>
              </a:rPr>
              <a:t> [X]</a:t>
            </a:r>
            <a:r>
              <a:rPr lang="it" sz="1600">
                <a:solidFill>
                  <a:schemeClr val="dk1"/>
                </a:solidFill>
              </a:rPr>
              <a:t>tot</a:t>
            </a:r>
            <a:r>
              <a:rPr lang="it" sz="2000">
                <a:solidFill>
                  <a:schemeClr val="dk1"/>
                </a:solidFill>
              </a:rPr>
              <a:t> = 0</a:t>
            </a:r>
            <a:endParaRPr sz="2000">
              <a:solidFill>
                <a:schemeClr val="dk1"/>
              </a:solidFill>
            </a:endParaRPr>
          </a:p>
          <a:p>
            <a:pPr indent="0" lvl="0" marL="0" rtl="0" algn="l">
              <a:spcBef>
                <a:spcPts val="1200"/>
              </a:spcBef>
              <a:spcAft>
                <a:spcPts val="1200"/>
              </a:spcAft>
              <a:buClr>
                <a:schemeClr val="dk1"/>
              </a:buClr>
              <a:buSzPts val="1100"/>
              <a:buFont typeface="Arial"/>
              <a:buNone/>
            </a:pPr>
            <a:r>
              <a:rPr lang="it" sz="2000">
                <a:solidFill>
                  <a:schemeClr val="dk1"/>
                </a:solidFill>
              </a:rPr>
              <a:t>Questa soluzione è applicabile solo se     [X]</a:t>
            </a:r>
            <a:r>
              <a:rPr lang="it" sz="1600">
                <a:solidFill>
                  <a:schemeClr val="dk1"/>
                </a:solidFill>
              </a:rPr>
              <a:t>tot</a:t>
            </a:r>
            <a:r>
              <a:rPr lang="it" sz="2000">
                <a:solidFill>
                  <a:schemeClr val="dk1"/>
                </a:solidFill>
              </a:rPr>
              <a:t> ≥ 2 [PX] ; in caso contrario l’errore sperimentale su  [X]</a:t>
            </a:r>
            <a:r>
              <a:rPr lang="it" sz="1600">
                <a:solidFill>
                  <a:schemeClr val="dk1"/>
                </a:solidFill>
              </a:rPr>
              <a:t>tot</a:t>
            </a:r>
            <a:r>
              <a:rPr lang="it" sz="2000">
                <a:solidFill>
                  <a:schemeClr val="dk1"/>
                </a:solidFill>
              </a:rPr>
              <a:t>  può portare a risultati inaffidabili.</a:t>
            </a:r>
            <a:endParaRPr sz="20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3) [P]</a:t>
            </a:r>
            <a:r>
              <a:rPr lang="it" sz="2244"/>
              <a:t>tot</a:t>
            </a:r>
            <a:r>
              <a:rPr lang="it"/>
              <a:t> è molto bassa rispetto a [X]</a:t>
            </a:r>
            <a:r>
              <a:rPr lang="it" sz="2244"/>
              <a:t>tot</a:t>
            </a:r>
            <a:endParaRPr sz="2244"/>
          </a:p>
        </p:txBody>
      </p:sp>
      <p:sp>
        <p:nvSpPr>
          <p:cNvPr id="163" name="Google Shape;163;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Se   [P]</a:t>
            </a:r>
            <a:r>
              <a:rPr lang="it" sz="1600">
                <a:solidFill>
                  <a:schemeClr val="dk1"/>
                </a:solidFill>
              </a:rPr>
              <a:t>tot</a:t>
            </a:r>
            <a:r>
              <a:rPr lang="it" sz="2000">
                <a:solidFill>
                  <a:schemeClr val="dk1"/>
                </a:solidFill>
              </a:rPr>
              <a:t> ≪ [X]</a:t>
            </a:r>
            <a:r>
              <a:rPr lang="it" sz="1600">
                <a:solidFill>
                  <a:schemeClr val="dk1"/>
                </a:solidFill>
              </a:rPr>
              <a:t>tot</a:t>
            </a:r>
            <a:r>
              <a:rPr lang="it" sz="2000">
                <a:solidFill>
                  <a:schemeClr val="dk1"/>
                </a:solidFill>
              </a:rPr>
              <a:t>   possiamo trascurare [PX] e scrivere direttamente:</a:t>
            </a:r>
            <a:endParaRPr sz="2000">
              <a:solidFill>
                <a:schemeClr val="dk1"/>
              </a:solidFill>
            </a:endParaRPr>
          </a:p>
          <a:p>
            <a:pPr indent="0" lvl="0" marL="0" rtl="0" algn="l">
              <a:spcBef>
                <a:spcPts val="1200"/>
              </a:spcBef>
              <a:spcAft>
                <a:spcPts val="0"/>
              </a:spcAft>
              <a:buNone/>
            </a:pPr>
            <a:r>
              <a:rPr lang="it" sz="2000">
                <a:solidFill>
                  <a:schemeClr val="dk1"/>
                </a:solidFill>
              </a:rPr>
              <a:t>								[X] ≈ [X]</a:t>
            </a:r>
            <a:r>
              <a:rPr lang="it" sz="1600">
                <a:solidFill>
                  <a:schemeClr val="dk1"/>
                </a:solidFill>
              </a:rPr>
              <a:t>tot</a:t>
            </a:r>
            <a:endParaRPr sz="1600">
              <a:solidFill>
                <a:schemeClr val="dk1"/>
              </a:solidFill>
            </a:endParaRPr>
          </a:p>
          <a:p>
            <a:pPr indent="0" lvl="0" marL="0" rtl="0" algn="l">
              <a:spcBef>
                <a:spcPts val="1200"/>
              </a:spcBef>
              <a:spcAft>
                <a:spcPts val="1200"/>
              </a:spcAft>
              <a:buNone/>
            </a:pPr>
            <a:r>
              <a:rPr lang="it" sz="2000">
                <a:solidFill>
                  <a:schemeClr val="dk1"/>
                </a:solidFill>
              </a:rPr>
              <a:t>Questa condizione semplifica di molto l’interpretazione dell’esperimento, ma non è sempre applicabile; nelle prossime diapositive vedremo perché.</a:t>
            </a:r>
            <a:endParaRPr sz="20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2532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Relazione tra le concentrazioni di proteina e ligando</a:t>
            </a:r>
            <a:endParaRPr/>
          </a:p>
        </p:txBody>
      </p:sp>
      <p:sp>
        <p:nvSpPr>
          <p:cNvPr id="169" name="Google Shape;169;p31"/>
          <p:cNvSpPr txBox="1"/>
          <p:nvPr>
            <p:ph idx="1" type="body"/>
          </p:nvPr>
        </p:nvSpPr>
        <p:spPr>
          <a:xfrm>
            <a:off x="311700" y="1017725"/>
            <a:ext cx="8520600" cy="41256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100">
                <a:solidFill>
                  <a:schemeClr val="dk1"/>
                </a:solidFill>
              </a:rPr>
              <a:t>In un esperimento nel quale la proteina è mantenuta a concentrazione costante mentre il ligando viene progressivamente aggiunto ed ha quindi una concentrazione variabile:</a:t>
            </a:r>
            <a:endParaRPr sz="2100">
              <a:solidFill>
                <a:schemeClr val="dk1"/>
              </a:solidFill>
            </a:endParaRPr>
          </a:p>
          <a:p>
            <a:pPr indent="-361950" lvl="0" marL="457200" rtl="0" algn="l">
              <a:spcBef>
                <a:spcPts val="1200"/>
              </a:spcBef>
              <a:spcAft>
                <a:spcPts val="0"/>
              </a:spcAft>
              <a:buClr>
                <a:schemeClr val="dk1"/>
              </a:buClr>
              <a:buSzPts val="2100"/>
              <a:buChar char="-"/>
            </a:pPr>
            <a:r>
              <a:rPr lang="it" sz="2100">
                <a:solidFill>
                  <a:schemeClr val="dk1"/>
                </a:solidFill>
              </a:rPr>
              <a:t>la concentrazione di proteina è determinata dal segnale che questa è in grado di generare e dalla sensibilità dello strumento che utilizziamo.</a:t>
            </a:r>
            <a:endParaRPr sz="2100">
              <a:solidFill>
                <a:schemeClr val="dk1"/>
              </a:solidFill>
            </a:endParaRPr>
          </a:p>
          <a:p>
            <a:pPr indent="-361950" lvl="0" marL="457200" rtl="0" algn="l">
              <a:spcBef>
                <a:spcPts val="0"/>
              </a:spcBef>
              <a:spcAft>
                <a:spcPts val="0"/>
              </a:spcAft>
              <a:buClr>
                <a:schemeClr val="dk1"/>
              </a:buClr>
              <a:buSzPts val="2100"/>
              <a:buChar char="-"/>
            </a:pPr>
            <a:r>
              <a:rPr lang="it" sz="2100">
                <a:solidFill>
                  <a:schemeClr val="dk1"/>
                </a:solidFill>
              </a:rPr>
              <a:t>La concentrazione del ligando è determinata dalla costante di equilibrio della reazione.</a:t>
            </a:r>
            <a:endParaRPr sz="2100">
              <a:solidFill>
                <a:schemeClr val="dk1"/>
              </a:solidFill>
            </a:endParaRPr>
          </a:p>
          <a:p>
            <a:pPr indent="-361950" lvl="0" marL="457200" rtl="0" algn="l">
              <a:spcBef>
                <a:spcPts val="0"/>
              </a:spcBef>
              <a:spcAft>
                <a:spcPts val="0"/>
              </a:spcAft>
              <a:buClr>
                <a:schemeClr val="dk1"/>
              </a:buClr>
              <a:buSzPts val="2100"/>
              <a:buChar char="-"/>
            </a:pPr>
            <a:r>
              <a:rPr lang="it" sz="2100">
                <a:solidFill>
                  <a:schemeClr val="dk1"/>
                </a:solidFill>
              </a:rPr>
              <a:t>Il rapporto ligando / proteina di per sé non è significativo; però è ovvio che alla fine della titolazione deve verificarsi la condizione:  [X]</a:t>
            </a:r>
            <a:r>
              <a:rPr lang="it">
                <a:solidFill>
                  <a:schemeClr val="dk1"/>
                </a:solidFill>
              </a:rPr>
              <a:t>tot</a:t>
            </a:r>
            <a:r>
              <a:rPr lang="it" sz="2100">
                <a:solidFill>
                  <a:schemeClr val="dk1"/>
                </a:solidFill>
              </a:rPr>
              <a:t> ≫ [P]</a:t>
            </a:r>
            <a:r>
              <a:rPr lang="it" sz="1700">
                <a:solidFill>
                  <a:schemeClr val="dk1"/>
                </a:solidFill>
              </a:rPr>
              <a:t>tot</a:t>
            </a:r>
            <a:r>
              <a:rPr lang="it" sz="2100">
                <a:solidFill>
                  <a:schemeClr val="dk1"/>
                </a:solidFill>
              </a:rPr>
              <a:t>.  </a:t>
            </a:r>
            <a:endParaRPr sz="2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1362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The reversible combination of a protein with a low molecular weight ligand is extremely common and important in biology:</a:t>
            </a:r>
            <a:endParaRPr/>
          </a:p>
        </p:txBody>
      </p:sp>
      <p:sp>
        <p:nvSpPr>
          <p:cNvPr id="61" name="Google Shape;61;p14"/>
          <p:cNvSpPr txBox="1"/>
          <p:nvPr>
            <p:ph idx="1" type="body"/>
          </p:nvPr>
        </p:nvSpPr>
        <p:spPr>
          <a:xfrm>
            <a:off x="311700" y="2040925"/>
            <a:ext cx="8520600" cy="2469000"/>
          </a:xfrm>
          <a:prstGeom prst="rect">
            <a:avLst/>
          </a:prstGeom>
        </p:spPr>
        <p:txBody>
          <a:bodyPr anchorCtr="0" anchor="t" bIns="91425" lIns="91425" spcFirstLastPara="1" rIns="91425" wrap="square" tIns="91425">
            <a:normAutofit lnSpcReduction="10000"/>
          </a:bodyPr>
          <a:lstStyle/>
          <a:p>
            <a:pPr indent="-355600" lvl="0" marL="457200" rtl="0" algn="l">
              <a:spcBef>
                <a:spcPts val="0"/>
              </a:spcBef>
              <a:spcAft>
                <a:spcPts val="0"/>
              </a:spcAft>
              <a:buClr>
                <a:schemeClr val="dk1"/>
              </a:buClr>
              <a:buSzPts val="2000"/>
              <a:buChar char="-"/>
            </a:pPr>
            <a:r>
              <a:rPr lang="it" sz="2000">
                <a:solidFill>
                  <a:schemeClr val="dk1"/>
                </a:solidFill>
              </a:rPr>
              <a:t>oxygen transport; transport of poorly soluble substances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combination of hormones and receptors or neuromediators and receptors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combination of enzymes with their substrates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antigen-antibody reactions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chemotaxis; recognition of smell and flavor</a:t>
            </a:r>
            <a:endParaRPr sz="2000">
              <a:solidFill>
                <a:schemeClr val="dk1"/>
              </a:solidFill>
            </a:endParaRPr>
          </a:p>
          <a:p>
            <a:pPr indent="-342900" lvl="0" marL="457200" rtl="0" algn="l">
              <a:spcBef>
                <a:spcPts val="0"/>
              </a:spcBef>
              <a:spcAft>
                <a:spcPts val="0"/>
              </a:spcAft>
              <a:buClr>
                <a:schemeClr val="dk1"/>
              </a:buClr>
              <a:buSzPts val="1800"/>
              <a:buChar char="-"/>
            </a:pPr>
            <a:r>
              <a:rPr lang="it">
                <a:solidFill>
                  <a:schemeClr val="dk1"/>
                </a:solidFill>
              </a:rPr>
              <a:t>…</a:t>
            </a:r>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Se il nostro scopo è </a:t>
            </a:r>
            <a:r>
              <a:rPr lang="it"/>
              <a:t>determinare</a:t>
            </a:r>
            <a:r>
              <a:rPr lang="it"/>
              <a:t> la Kd</a:t>
            </a:r>
            <a:endParaRPr/>
          </a:p>
        </p:txBody>
      </p:sp>
      <p:sp>
        <p:nvSpPr>
          <p:cNvPr id="175" name="Google Shape;175;p32"/>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Se lo scopo dell’esperimento è determinare la K</a:t>
            </a:r>
            <a:r>
              <a:rPr lang="it" sz="1600">
                <a:solidFill>
                  <a:schemeClr val="dk1"/>
                </a:solidFill>
              </a:rPr>
              <a:t>d</a:t>
            </a:r>
            <a:r>
              <a:rPr lang="it" sz="2000">
                <a:solidFill>
                  <a:schemeClr val="dk1"/>
                </a:solidFill>
              </a:rPr>
              <a:t> le condizioni ideali sono:</a:t>
            </a:r>
            <a:endParaRPr sz="2000">
              <a:solidFill>
                <a:schemeClr val="dk1"/>
              </a:solidFill>
            </a:endParaRPr>
          </a:p>
          <a:p>
            <a:pPr indent="0" lvl="0" marL="0" rtl="0" algn="l">
              <a:spcBef>
                <a:spcPts val="1200"/>
              </a:spcBef>
              <a:spcAft>
                <a:spcPts val="0"/>
              </a:spcAft>
              <a:buNone/>
            </a:pPr>
            <a:r>
              <a:rPr lang="it" sz="2000">
                <a:solidFill>
                  <a:schemeClr val="dk1"/>
                </a:solidFill>
              </a:rPr>
              <a:t>			[P]</a:t>
            </a:r>
            <a:r>
              <a:rPr lang="it" sz="1600">
                <a:solidFill>
                  <a:schemeClr val="dk1"/>
                </a:solidFill>
              </a:rPr>
              <a:t>tot</a:t>
            </a:r>
            <a:r>
              <a:rPr lang="it" sz="2000">
                <a:solidFill>
                  <a:schemeClr val="dk1"/>
                </a:solidFill>
              </a:rPr>
              <a:t> ≪ K</a:t>
            </a:r>
            <a:r>
              <a:rPr lang="it" sz="1600">
                <a:solidFill>
                  <a:schemeClr val="dk1"/>
                </a:solidFill>
              </a:rPr>
              <a:t>d</a:t>
            </a:r>
            <a:endParaRPr sz="1600">
              <a:solidFill>
                <a:schemeClr val="dk1"/>
              </a:solidFill>
            </a:endParaRPr>
          </a:p>
          <a:p>
            <a:pPr indent="0" lvl="0" marL="0" rtl="0" algn="l">
              <a:spcBef>
                <a:spcPts val="1200"/>
              </a:spcBef>
              <a:spcAft>
                <a:spcPts val="0"/>
              </a:spcAft>
              <a:buNone/>
            </a:pPr>
            <a:r>
              <a:rPr lang="it" sz="2000">
                <a:solidFill>
                  <a:schemeClr val="dk1"/>
                </a:solidFill>
              </a:rPr>
              <a:t>      			0,05 K</a:t>
            </a:r>
            <a:r>
              <a:rPr lang="it" sz="1600">
                <a:solidFill>
                  <a:schemeClr val="dk1"/>
                </a:solidFill>
              </a:rPr>
              <a:t>d</a:t>
            </a:r>
            <a:r>
              <a:rPr lang="it" sz="2000">
                <a:solidFill>
                  <a:schemeClr val="dk1"/>
                </a:solidFill>
              </a:rPr>
              <a:t> ≤ [X]</a:t>
            </a:r>
            <a:r>
              <a:rPr lang="it" sz="1600">
                <a:solidFill>
                  <a:schemeClr val="dk1"/>
                </a:solidFill>
              </a:rPr>
              <a:t>tot</a:t>
            </a:r>
            <a:r>
              <a:rPr lang="it" sz="2000">
                <a:solidFill>
                  <a:schemeClr val="dk1"/>
                </a:solidFill>
              </a:rPr>
              <a:t> ≤ 20 K</a:t>
            </a:r>
            <a:r>
              <a:rPr lang="it" sz="1600">
                <a:solidFill>
                  <a:schemeClr val="dk1"/>
                </a:solidFill>
              </a:rPr>
              <a:t>d</a:t>
            </a:r>
            <a:endParaRPr sz="1600">
              <a:solidFill>
                <a:schemeClr val="dk1"/>
              </a:solidFill>
            </a:endParaRPr>
          </a:p>
          <a:p>
            <a:pPr indent="0" lvl="0" marL="0" rtl="0" algn="l">
              <a:spcBef>
                <a:spcPts val="1200"/>
              </a:spcBef>
              <a:spcAft>
                <a:spcPts val="0"/>
              </a:spcAft>
              <a:buNone/>
            </a:pPr>
            <a:r>
              <a:rPr lang="it" sz="2000">
                <a:solidFill>
                  <a:schemeClr val="dk1"/>
                </a:solidFill>
              </a:rPr>
              <a:t>			[P]</a:t>
            </a:r>
            <a:r>
              <a:rPr lang="it" sz="1600">
                <a:solidFill>
                  <a:schemeClr val="dk1"/>
                </a:solidFill>
              </a:rPr>
              <a:t>tot</a:t>
            </a:r>
            <a:r>
              <a:rPr lang="it" sz="2000">
                <a:solidFill>
                  <a:schemeClr val="dk1"/>
                </a:solidFill>
              </a:rPr>
              <a:t> ≪ [X]</a:t>
            </a:r>
            <a:r>
              <a:rPr lang="it" sz="1600">
                <a:solidFill>
                  <a:schemeClr val="dk1"/>
                </a:solidFill>
              </a:rPr>
              <a:t>tot</a:t>
            </a:r>
            <a:endParaRPr sz="1600">
              <a:solidFill>
                <a:schemeClr val="dk1"/>
              </a:solidFill>
            </a:endParaRPr>
          </a:p>
          <a:p>
            <a:pPr indent="0" lvl="0" marL="0" rtl="0" algn="l">
              <a:spcBef>
                <a:spcPts val="1200"/>
              </a:spcBef>
              <a:spcAft>
                <a:spcPts val="0"/>
              </a:spcAft>
              <a:buNone/>
            </a:pPr>
            <a:r>
              <a:rPr lang="it" sz="2000">
                <a:solidFill>
                  <a:schemeClr val="dk1"/>
                </a:solidFill>
              </a:rPr>
              <a:t>In queste condizioni non possiamo però determinare la stechiometria di reazione: non possiamo cioè distinguere tra:</a:t>
            </a:r>
            <a:endParaRPr sz="2000">
              <a:solidFill>
                <a:schemeClr val="dk1"/>
              </a:solidFill>
            </a:endParaRPr>
          </a:p>
          <a:p>
            <a:pPr indent="457200" lvl="0" marL="914400" rtl="0" algn="l">
              <a:spcBef>
                <a:spcPts val="1200"/>
              </a:spcBef>
              <a:spcAft>
                <a:spcPts val="1200"/>
              </a:spcAft>
              <a:buClr>
                <a:schemeClr val="dk1"/>
              </a:buClr>
              <a:buSzPts val="1100"/>
              <a:buFont typeface="Arial"/>
              <a:buNone/>
            </a:pPr>
            <a:r>
              <a:rPr lang="it" sz="2000">
                <a:solidFill>
                  <a:schemeClr val="dk1"/>
                </a:solidFill>
              </a:rPr>
              <a:t>  P + X ⇆ PX     e     P + 2X ⇆ PX</a:t>
            </a:r>
            <a:r>
              <a:rPr lang="it" sz="1600">
                <a:solidFill>
                  <a:schemeClr val="dk1"/>
                </a:solidFill>
              </a:rPr>
              <a:t>2</a:t>
            </a:r>
            <a:r>
              <a:rPr lang="it" sz="2000">
                <a:solidFill>
                  <a:schemeClr val="dk1"/>
                </a:solidFill>
              </a:rPr>
              <a:t> </a:t>
            </a:r>
            <a:endParaRPr sz="160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224525" y="858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it"/>
              <a:t>                 L’esperimento verrà in questo modo</a:t>
            </a:r>
            <a:endParaRPr/>
          </a:p>
        </p:txBody>
      </p:sp>
      <p:sp>
        <p:nvSpPr>
          <p:cNvPr id="181" name="Google Shape;181;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82" name="Google Shape;182;p33"/>
          <p:cNvPicPr preferRelativeResize="0"/>
          <p:nvPr/>
        </p:nvPicPr>
        <p:blipFill>
          <a:blip r:embed="rId3">
            <a:alphaModFix/>
          </a:blip>
          <a:stretch>
            <a:fillRect/>
          </a:stretch>
        </p:blipFill>
        <p:spPr>
          <a:xfrm>
            <a:off x="1475213" y="555625"/>
            <a:ext cx="6193570" cy="46101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Se il nostro scopo è determinare la stechiometria</a:t>
            </a:r>
            <a:endParaRPr/>
          </a:p>
        </p:txBody>
      </p:sp>
      <p:sp>
        <p:nvSpPr>
          <p:cNvPr id="188" name="Google Shape;188;p34"/>
          <p:cNvSpPr txBox="1"/>
          <p:nvPr>
            <p:ph idx="1" type="body"/>
          </p:nvPr>
        </p:nvSpPr>
        <p:spPr>
          <a:xfrm>
            <a:off x="311700" y="1152475"/>
            <a:ext cx="8520600" cy="38283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it" sz="2000">
                <a:solidFill>
                  <a:schemeClr val="dk1"/>
                </a:solidFill>
              </a:rPr>
              <a:t>Se lo scopo dell’esperimento è determinare la K</a:t>
            </a:r>
            <a:r>
              <a:rPr lang="it" sz="1600">
                <a:solidFill>
                  <a:schemeClr val="dk1"/>
                </a:solidFill>
              </a:rPr>
              <a:t>d</a:t>
            </a:r>
            <a:r>
              <a:rPr lang="it" sz="2000">
                <a:solidFill>
                  <a:schemeClr val="dk1"/>
                </a:solidFill>
              </a:rPr>
              <a:t> le condizioni ideali sono:</a:t>
            </a:r>
            <a:endParaRPr sz="2000">
              <a:solidFill>
                <a:schemeClr val="dk1"/>
              </a:solidFill>
            </a:endParaRPr>
          </a:p>
          <a:p>
            <a:pPr indent="0" lvl="0" marL="0" rtl="0" algn="l">
              <a:spcBef>
                <a:spcPts val="1200"/>
              </a:spcBef>
              <a:spcAft>
                <a:spcPts val="0"/>
              </a:spcAft>
              <a:buClr>
                <a:schemeClr val="dk1"/>
              </a:buClr>
              <a:buSzPts val="1100"/>
              <a:buFont typeface="Arial"/>
              <a:buNone/>
            </a:pPr>
            <a:r>
              <a:rPr lang="it" sz="2000">
                <a:solidFill>
                  <a:schemeClr val="dk1"/>
                </a:solidFill>
              </a:rPr>
              <a:t>			[P]</a:t>
            </a:r>
            <a:r>
              <a:rPr lang="it" sz="1600">
                <a:solidFill>
                  <a:schemeClr val="dk1"/>
                </a:solidFill>
              </a:rPr>
              <a:t>tot</a:t>
            </a:r>
            <a:r>
              <a:rPr lang="it" sz="2000">
                <a:solidFill>
                  <a:schemeClr val="dk1"/>
                </a:solidFill>
              </a:rPr>
              <a:t> ≫ K</a:t>
            </a:r>
            <a:r>
              <a:rPr lang="it" sz="1600">
                <a:solidFill>
                  <a:schemeClr val="dk1"/>
                </a:solidFill>
              </a:rPr>
              <a:t>d</a:t>
            </a:r>
            <a:endParaRPr sz="1600">
              <a:solidFill>
                <a:schemeClr val="dk1"/>
              </a:solidFill>
            </a:endParaRPr>
          </a:p>
          <a:p>
            <a:pPr indent="0" lvl="0" marL="0" rtl="0" algn="l">
              <a:spcBef>
                <a:spcPts val="1200"/>
              </a:spcBef>
              <a:spcAft>
                <a:spcPts val="0"/>
              </a:spcAft>
              <a:buClr>
                <a:schemeClr val="dk1"/>
              </a:buClr>
              <a:buSzPts val="1100"/>
              <a:buFont typeface="Arial"/>
              <a:buNone/>
            </a:pPr>
            <a:r>
              <a:rPr lang="it" sz="2000">
                <a:solidFill>
                  <a:schemeClr val="dk1"/>
                </a:solidFill>
              </a:rPr>
              <a:t>      			0 ≤ [X]</a:t>
            </a:r>
            <a:r>
              <a:rPr lang="it" sz="1600">
                <a:solidFill>
                  <a:schemeClr val="dk1"/>
                </a:solidFill>
              </a:rPr>
              <a:t>tot</a:t>
            </a:r>
            <a:r>
              <a:rPr lang="it" sz="2000">
                <a:solidFill>
                  <a:schemeClr val="dk1"/>
                </a:solidFill>
              </a:rPr>
              <a:t> ≤ 2-5 [P]</a:t>
            </a:r>
            <a:r>
              <a:rPr lang="it" sz="1600">
                <a:solidFill>
                  <a:schemeClr val="dk1"/>
                </a:solidFill>
              </a:rPr>
              <a:t>tot</a:t>
            </a:r>
            <a:endParaRPr sz="1200">
              <a:solidFill>
                <a:schemeClr val="dk1"/>
              </a:solidFill>
            </a:endParaRPr>
          </a:p>
          <a:p>
            <a:pPr indent="0" lvl="0" marL="0" rtl="0" algn="l">
              <a:spcBef>
                <a:spcPts val="1200"/>
              </a:spcBef>
              <a:spcAft>
                <a:spcPts val="0"/>
              </a:spcAft>
              <a:buClr>
                <a:schemeClr val="dk1"/>
              </a:buClr>
              <a:buSzPts val="1100"/>
              <a:buFont typeface="Arial"/>
              <a:buNone/>
            </a:pPr>
            <a:r>
              <a:rPr lang="it" sz="2000">
                <a:solidFill>
                  <a:schemeClr val="dk1"/>
                </a:solidFill>
              </a:rPr>
              <a:t>			[P]</a:t>
            </a:r>
            <a:r>
              <a:rPr lang="it" sz="1600">
                <a:solidFill>
                  <a:schemeClr val="dk1"/>
                </a:solidFill>
              </a:rPr>
              <a:t>tot</a:t>
            </a:r>
            <a:r>
              <a:rPr lang="it" sz="2000">
                <a:solidFill>
                  <a:schemeClr val="dk1"/>
                </a:solidFill>
              </a:rPr>
              <a:t> ≈ [X]</a:t>
            </a:r>
            <a:r>
              <a:rPr lang="it" sz="1600">
                <a:solidFill>
                  <a:schemeClr val="dk1"/>
                </a:solidFill>
              </a:rPr>
              <a:t>tot</a:t>
            </a:r>
            <a:endParaRPr sz="1600">
              <a:solidFill>
                <a:schemeClr val="dk1"/>
              </a:solidFill>
            </a:endParaRPr>
          </a:p>
          <a:p>
            <a:pPr indent="0" lvl="0" marL="0" rtl="0" algn="l">
              <a:spcBef>
                <a:spcPts val="1200"/>
              </a:spcBef>
              <a:spcAft>
                <a:spcPts val="0"/>
              </a:spcAft>
              <a:buNone/>
            </a:pPr>
            <a:r>
              <a:rPr lang="it" sz="2000">
                <a:solidFill>
                  <a:schemeClr val="dk1"/>
                </a:solidFill>
              </a:rPr>
              <a:t>In queste condizioni noi avremo  [X] ≪ [PX] e potremo assumere        </a:t>
            </a:r>
            <a:endParaRPr sz="2000">
              <a:solidFill>
                <a:schemeClr val="dk1"/>
              </a:solidFill>
            </a:endParaRPr>
          </a:p>
          <a:p>
            <a:pPr indent="457200" lvl="0" marL="914400" rtl="0" algn="l">
              <a:spcBef>
                <a:spcPts val="1200"/>
              </a:spcBef>
              <a:spcAft>
                <a:spcPts val="0"/>
              </a:spcAft>
              <a:buNone/>
            </a:pPr>
            <a:r>
              <a:rPr lang="it" sz="2000">
                <a:solidFill>
                  <a:schemeClr val="dk1"/>
                </a:solidFill>
              </a:rPr>
              <a:t>[PX] ≈ [X]</a:t>
            </a:r>
            <a:r>
              <a:rPr lang="it" sz="1600">
                <a:solidFill>
                  <a:schemeClr val="dk1"/>
                </a:solidFill>
              </a:rPr>
              <a:t>tot</a:t>
            </a:r>
            <a:endParaRPr sz="1600">
              <a:solidFill>
                <a:schemeClr val="dk1"/>
              </a:solidFill>
            </a:endParaRPr>
          </a:p>
          <a:p>
            <a:pPr indent="0" lvl="0" marL="0" rtl="0" algn="l">
              <a:spcBef>
                <a:spcPts val="1200"/>
              </a:spcBef>
              <a:spcAft>
                <a:spcPts val="1200"/>
              </a:spcAft>
              <a:buClr>
                <a:schemeClr val="dk1"/>
              </a:buClr>
              <a:buSzPts val="1100"/>
              <a:buFont typeface="Arial"/>
              <a:buNone/>
            </a:pPr>
            <a:r>
              <a:rPr lang="it" sz="2000">
                <a:solidFill>
                  <a:schemeClr val="dk1"/>
                </a:solidFill>
              </a:rPr>
              <a:t>Poiché [X] è trascurabile rispetto a  [X]</a:t>
            </a:r>
            <a:r>
              <a:rPr lang="it" sz="1600">
                <a:solidFill>
                  <a:schemeClr val="dk1"/>
                </a:solidFill>
              </a:rPr>
              <a:t>tot</a:t>
            </a:r>
            <a:r>
              <a:rPr lang="it" sz="2000">
                <a:solidFill>
                  <a:schemeClr val="dk1"/>
                </a:solidFill>
              </a:rPr>
              <a:t>, non sarà possibile determinare la K</a:t>
            </a:r>
            <a:r>
              <a:rPr lang="it" sz="1600">
                <a:solidFill>
                  <a:schemeClr val="dk1"/>
                </a:solidFill>
              </a:rPr>
              <a:t>d</a:t>
            </a:r>
            <a:r>
              <a:rPr lang="it" sz="2000">
                <a:solidFill>
                  <a:schemeClr val="dk1"/>
                </a:solidFill>
              </a:rPr>
              <a:t>.</a:t>
            </a:r>
            <a:endParaRPr sz="20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5"/>
          <p:cNvSpPr txBox="1"/>
          <p:nvPr>
            <p:ph type="title"/>
          </p:nvPr>
        </p:nvSpPr>
        <p:spPr>
          <a:xfrm>
            <a:off x="311700" y="445025"/>
            <a:ext cx="3530100" cy="115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L’esperimento verrà in questo modo</a:t>
            </a:r>
            <a:endParaRPr/>
          </a:p>
        </p:txBody>
      </p:sp>
      <p:sp>
        <p:nvSpPr>
          <p:cNvPr id="194" name="Google Shape;194;p35"/>
          <p:cNvSpPr txBox="1"/>
          <p:nvPr>
            <p:ph idx="1" type="body"/>
          </p:nvPr>
        </p:nvSpPr>
        <p:spPr>
          <a:xfrm>
            <a:off x="311700" y="1598225"/>
            <a:ext cx="3421800" cy="2970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Titolazione dell’emoglobina con il CO. Il CO libero è trascurabile. Anderson e Antonini, J. Biol. Chem. 243, 2918-2920.</a:t>
            </a:r>
            <a:endParaRPr sz="2000">
              <a:solidFill>
                <a:schemeClr val="dk1"/>
              </a:solidFill>
            </a:endParaRPr>
          </a:p>
        </p:txBody>
      </p:sp>
      <p:pic>
        <p:nvPicPr>
          <p:cNvPr id="195" name="Google Shape;195;p35"/>
          <p:cNvPicPr preferRelativeResize="0"/>
          <p:nvPr/>
        </p:nvPicPr>
        <p:blipFill>
          <a:blip r:embed="rId3">
            <a:alphaModFix/>
          </a:blip>
          <a:stretch>
            <a:fillRect/>
          </a:stretch>
        </p:blipFill>
        <p:spPr>
          <a:xfrm>
            <a:off x="3733505" y="0"/>
            <a:ext cx="5410491" cy="5143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2743200" rtl="0" algn="l">
              <a:spcBef>
                <a:spcPts val="0"/>
              </a:spcBef>
              <a:spcAft>
                <a:spcPts val="0"/>
              </a:spcAft>
              <a:buNone/>
            </a:pPr>
            <a:r>
              <a:rPr lang="it"/>
              <a:t>PROBLEMS !</a:t>
            </a:r>
            <a:endParaRPr/>
          </a:p>
        </p:txBody>
      </p:sp>
      <p:sp>
        <p:nvSpPr>
          <p:cNvPr id="201" name="Google Shape;201;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Several problems may become apparent during our carefully planned experiment; or, worse still, several problems may be present and go undetected, leading to wrong estimates of the parameters we </a:t>
            </a:r>
            <a:r>
              <a:rPr lang="it" sz="2000">
                <a:solidFill>
                  <a:schemeClr val="dk1"/>
                </a:solidFill>
              </a:rPr>
              <a:t>intend</a:t>
            </a:r>
            <a:r>
              <a:rPr lang="it" sz="2000">
                <a:solidFill>
                  <a:schemeClr val="dk1"/>
                </a:solidFill>
              </a:rPr>
              <a:t> to measure. Let’s consider:</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Slowly binding ligands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Low affinity ligands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High affinity ligands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Poor signal or signal to noise ratio  </a:t>
            </a:r>
            <a:endParaRPr sz="2000">
              <a:solidFill>
                <a:schemeClr val="dk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828800" rtl="0" algn="l">
              <a:spcBef>
                <a:spcPts val="0"/>
              </a:spcBef>
              <a:spcAft>
                <a:spcPts val="0"/>
              </a:spcAft>
              <a:buNone/>
            </a:pPr>
            <a:r>
              <a:rPr lang="it"/>
              <a:t>Slowly binding ligands</a:t>
            </a:r>
            <a:endParaRPr/>
          </a:p>
        </p:txBody>
      </p:sp>
      <p:sp>
        <p:nvSpPr>
          <p:cNvPr id="207" name="Google Shape;207;p37"/>
          <p:cNvSpPr txBox="1"/>
          <p:nvPr>
            <p:ph idx="1" type="body"/>
          </p:nvPr>
        </p:nvSpPr>
        <p:spPr>
          <a:xfrm>
            <a:off x="311700" y="1152475"/>
            <a:ext cx="8520600" cy="1225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The rate of approach to equilibrium after each addition of ligand to the protein solution under the optimal condition  [X]</a:t>
            </a:r>
            <a:r>
              <a:rPr lang="it" sz="1600">
                <a:solidFill>
                  <a:schemeClr val="dk1"/>
                </a:solidFill>
              </a:rPr>
              <a:t>tot</a:t>
            </a:r>
            <a:r>
              <a:rPr lang="it" sz="2000">
                <a:solidFill>
                  <a:schemeClr val="dk1"/>
                </a:solidFill>
              </a:rPr>
              <a:t> ≫ [P]</a:t>
            </a:r>
            <a:r>
              <a:rPr lang="it" sz="1600">
                <a:solidFill>
                  <a:schemeClr val="dk1"/>
                </a:solidFill>
              </a:rPr>
              <a:t>tot</a:t>
            </a:r>
            <a:r>
              <a:rPr lang="it" sz="2000">
                <a:solidFill>
                  <a:schemeClr val="dk1"/>
                </a:solidFill>
              </a:rPr>
              <a:t> is exponential or nearly exponential:</a:t>
            </a:r>
            <a:endParaRPr sz="2000">
              <a:solidFill>
                <a:schemeClr val="dk1"/>
              </a:solidFill>
            </a:endParaRPr>
          </a:p>
        </p:txBody>
      </p:sp>
      <p:pic>
        <p:nvPicPr>
          <p:cNvPr id="208" name="Google Shape;208;p37"/>
          <p:cNvPicPr preferRelativeResize="0"/>
          <p:nvPr/>
        </p:nvPicPr>
        <p:blipFill>
          <a:blip r:embed="rId3">
            <a:alphaModFix/>
          </a:blip>
          <a:stretch>
            <a:fillRect/>
          </a:stretch>
        </p:blipFill>
        <p:spPr>
          <a:xfrm>
            <a:off x="1227600" y="2378125"/>
            <a:ext cx="7339200" cy="263752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457200" rtl="0" algn="l">
              <a:spcBef>
                <a:spcPts val="0"/>
              </a:spcBef>
              <a:spcAft>
                <a:spcPts val="0"/>
              </a:spcAft>
              <a:buNone/>
            </a:pPr>
            <a:r>
              <a:rPr lang="it"/>
              <a:t>How long should I wait to reach equilibrium?</a:t>
            </a:r>
            <a:endParaRPr/>
          </a:p>
        </p:txBody>
      </p:sp>
      <p:sp>
        <p:nvSpPr>
          <p:cNvPr id="214" name="Google Shape;214;p38"/>
          <p:cNvSpPr txBox="1"/>
          <p:nvPr>
            <p:ph idx="1" type="body"/>
          </p:nvPr>
        </p:nvSpPr>
        <p:spPr>
          <a:xfrm>
            <a:off x="311700" y="1152475"/>
            <a:ext cx="8520600" cy="381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apparent pseudo-first order rate constant of approach to equilibrium, after each ligand addition and under the condition</a:t>
            </a:r>
            <a:r>
              <a:rPr lang="it" sz="2000">
                <a:solidFill>
                  <a:schemeClr val="dk1"/>
                </a:solidFill>
              </a:rPr>
              <a:t>  [X]</a:t>
            </a:r>
            <a:r>
              <a:rPr lang="it" sz="1600">
                <a:solidFill>
                  <a:schemeClr val="dk1"/>
                </a:solidFill>
              </a:rPr>
              <a:t>tot</a:t>
            </a:r>
            <a:r>
              <a:rPr lang="it" sz="2000">
                <a:solidFill>
                  <a:schemeClr val="dk1"/>
                </a:solidFill>
              </a:rPr>
              <a:t> ≫ [P]</a:t>
            </a:r>
            <a:r>
              <a:rPr lang="it" sz="1600">
                <a:solidFill>
                  <a:schemeClr val="dk1"/>
                </a:solidFill>
              </a:rPr>
              <a:t>tot</a:t>
            </a:r>
            <a:r>
              <a:rPr lang="it" sz="2000">
                <a:solidFill>
                  <a:schemeClr val="dk1"/>
                </a:solidFill>
              </a:rPr>
              <a:t>  is given by the sum of binding and dissociation rate constants:</a:t>
            </a:r>
            <a:endParaRPr sz="2000">
              <a:solidFill>
                <a:schemeClr val="dk1"/>
              </a:solidFill>
            </a:endParaRPr>
          </a:p>
          <a:p>
            <a:pPr indent="0" lvl="0" marL="0" rtl="0" algn="l">
              <a:spcBef>
                <a:spcPts val="1200"/>
              </a:spcBef>
              <a:spcAft>
                <a:spcPts val="0"/>
              </a:spcAft>
              <a:buNone/>
            </a:pPr>
            <a:r>
              <a:rPr lang="it" sz="2000">
                <a:solidFill>
                  <a:schemeClr val="dk1"/>
                </a:solidFill>
              </a:rPr>
              <a:t>					k</a:t>
            </a:r>
            <a:r>
              <a:rPr lang="it" sz="1600">
                <a:solidFill>
                  <a:schemeClr val="dk1"/>
                </a:solidFill>
              </a:rPr>
              <a:t>app</a:t>
            </a:r>
            <a:r>
              <a:rPr lang="it" sz="2000">
                <a:solidFill>
                  <a:schemeClr val="dk1"/>
                </a:solidFill>
              </a:rPr>
              <a:t> = k</a:t>
            </a:r>
            <a:r>
              <a:rPr lang="it" sz="1600">
                <a:solidFill>
                  <a:schemeClr val="dk1"/>
                </a:solidFill>
              </a:rPr>
              <a:t>on</a:t>
            </a:r>
            <a:r>
              <a:rPr lang="it" sz="2000">
                <a:solidFill>
                  <a:schemeClr val="dk1"/>
                </a:solidFill>
              </a:rPr>
              <a:t> [X]  +  k</a:t>
            </a:r>
            <a:r>
              <a:rPr lang="it" sz="1600">
                <a:solidFill>
                  <a:schemeClr val="dk1"/>
                </a:solidFill>
              </a:rPr>
              <a:t>off</a:t>
            </a:r>
            <a:endParaRPr sz="1600">
              <a:solidFill>
                <a:schemeClr val="dk1"/>
              </a:solidFill>
            </a:endParaRPr>
          </a:p>
          <a:p>
            <a:pPr indent="0" lvl="0" marL="0" rtl="0" algn="l">
              <a:spcBef>
                <a:spcPts val="1200"/>
              </a:spcBef>
              <a:spcAft>
                <a:spcPts val="0"/>
              </a:spcAft>
              <a:buNone/>
            </a:pPr>
            <a:r>
              <a:rPr lang="it" sz="2000">
                <a:solidFill>
                  <a:schemeClr val="dk1"/>
                </a:solidFill>
              </a:rPr>
              <a:t>This rate “constant” is different with each ligand addition because it contains the variable term [X].</a:t>
            </a:r>
            <a:endParaRPr sz="2000">
              <a:solidFill>
                <a:schemeClr val="dk1"/>
              </a:solidFill>
            </a:endParaRPr>
          </a:p>
          <a:p>
            <a:pPr indent="0" lvl="0" marL="0" rtl="0" algn="l">
              <a:spcBef>
                <a:spcPts val="1200"/>
              </a:spcBef>
              <a:spcAft>
                <a:spcPts val="1200"/>
              </a:spcAft>
              <a:buNone/>
            </a:pPr>
            <a:r>
              <a:rPr lang="it" sz="2000">
                <a:solidFill>
                  <a:schemeClr val="dk1"/>
                </a:solidFill>
              </a:rPr>
              <a:t>The only way to know that the equilibrium condition has been reached after each addition is to repeat the measurement and check that no further binding is occurring.</a:t>
            </a:r>
            <a:endParaRPr sz="2000">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9"/>
          <p:cNvSpPr txBox="1"/>
          <p:nvPr>
            <p:ph type="title"/>
          </p:nvPr>
        </p:nvSpPr>
        <p:spPr>
          <a:xfrm>
            <a:off x="311700" y="1137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Definition of 	low- and high-affinity ligands</a:t>
            </a:r>
            <a:endParaRPr/>
          </a:p>
        </p:txBody>
      </p:sp>
      <p:sp>
        <p:nvSpPr>
          <p:cNvPr id="220" name="Google Shape;220;p39"/>
          <p:cNvSpPr txBox="1"/>
          <p:nvPr>
            <p:ph idx="1" type="body"/>
          </p:nvPr>
        </p:nvSpPr>
        <p:spPr>
          <a:xfrm>
            <a:off x="311700" y="718650"/>
            <a:ext cx="8520600" cy="4262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000">
                <a:solidFill>
                  <a:schemeClr val="dk1"/>
                </a:solidFill>
              </a:rPr>
              <a:t>In order to obtain a ligand binding isotherm that can be reliably analyzed, we need to explore a ligand saturation range spanning at least from 0.2 to 0.8, corresponding to ligand concentrations from 0.25 K</a:t>
            </a:r>
            <a:r>
              <a:rPr lang="it" sz="1600">
                <a:solidFill>
                  <a:schemeClr val="dk1"/>
                </a:solidFill>
              </a:rPr>
              <a:t>d</a:t>
            </a:r>
            <a:r>
              <a:rPr lang="it" sz="2000">
                <a:solidFill>
                  <a:schemeClr val="dk1"/>
                </a:solidFill>
              </a:rPr>
              <a:t> to 4 K</a:t>
            </a:r>
            <a:r>
              <a:rPr lang="it" sz="1600">
                <a:solidFill>
                  <a:schemeClr val="dk1"/>
                </a:solidFill>
              </a:rPr>
              <a:t>d</a:t>
            </a:r>
            <a:r>
              <a:rPr lang="it" sz="2000">
                <a:solidFill>
                  <a:schemeClr val="dk1"/>
                </a:solidFill>
              </a:rPr>
              <a:t>. If we cannot obtain experimental points over the whole range, the analysis will be plagued by large uncertainties.</a:t>
            </a:r>
            <a:endParaRPr sz="2000">
              <a:solidFill>
                <a:schemeClr val="dk1"/>
              </a:solidFill>
            </a:endParaRPr>
          </a:p>
          <a:p>
            <a:pPr indent="0" lvl="0" marL="0" rtl="0" algn="l">
              <a:spcBef>
                <a:spcPts val="1200"/>
              </a:spcBef>
              <a:spcAft>
                <a:spcPts val="0"/>
              </a:spcAft>
              <a:buNone/>
            </a:pPr>
            <a:r>
              <a:rPr lang="it" sz="2000">
                <a:solidFill>
                  <a:schemeClr val="dk1"/>
                </a:solidFill>
              </a:rPr>
              <a:t>Low affinity ligands are those ligands that cannot reach the condition     [X] ≥ 4 K</a:t>
            </a:r>
            <a:r>
              <a:rPr lang="it" sz="1600">
                <a:solidFill>
                  <a:schemeClr val="dk1"/>
                </a:solidFill>
              </a:rPr>
              <a:t>d</a:t>
            </a:r>
            <a:r>
              <a:rPr lang="it" sz="2000">
                <a:solidFill>
                  <a:schemeClr val="dk1"/>
                </a:solidFill>
              </a:rPr>
              <a:t>. </a:t>
            </a:r>
            <a:endParaRPr sz="2000">
              <a:solidFill>
                <a:schemeClr val="dk1"/>
              </a:solidFill>
            </a:endParaRPr>
          </a:p>
          <a:p>
            <a:pPr indent="0" lvl="0" marL="0" rtl="0" algn="l">
              <a:spcBef>
                <a:spcPts val="1200"/>
              </a:spcBef>
              <a:spcAft>
                <a:spcPts val="0"/>
              </a:spcAft>
              <a:buNone/>
            </a:pPr>
            <a:r>
              <a:rPr lang="it" sz="2000">
                <a:solidFill>
                  <a:schemeClr val="dk1"/>
                </a:solidFill>
              </a:rPr>
              <a:t>High affinity ligands are those for which  [X] ≤ 0.2 K</a:t>
            </a:r>
            <a:r>
              <a:rPr lang="it" sz="1600">
                <a:solidFill>
                  <a:schemeClr val="dk1"/>
                </a:solidFill>
              </a:rPr>
              <a:t>d</a:t>
            </a:r>
            <a:r>
              <a:rPr lang="it" sz="2000">
                <a:solidFill>
                  <a:schemeClr val="dk1"/>
                </a:solidFill>
              </a:rPr>
              <a:t>  can be reached only under conditions that negate the requirement     [X]</a:t>
            </a:r>
            <a:r>
              <a:rPr lang="it" sz="1600">
                <a:solidFill>
                  <a:schemeClr val="dk1"/>
                </a:solidFill>
              </a:rPr>
              <a:t>tot</a:t>
            </a:r>
            <a:r>
              <a:rPr lang="it" sz="2000">
                <a:solidFill>
                  <a:schemeClr val="dk1"/>
                </a:solidFill>
              </a:rPr>
              <a:t> ≫ [P]</a:t>
            </a:r>
            <a:r>
              <a:rPr lang="it" sz="1600">
                <a:solidFill>
                  <a:schemeClr val="dk1"/>
                </a:solidFill>
              </a:rPr>
              <a:t>tot</a:t>
            </a:r>
            <a:r>
              <a:rPr lang="it" sz="2000">
                <a:solidFill>
                  <a:schemeClr val="dk1"/>
                </a:solidFill>
              </a:rPr>
              <a:t>.</a:t>
            </a:r>
            <a:endParaRPr sz="2000">
              <a:solidFill>
                <a:schemeClr val="dk1"/>
              </a:solidFill>
            </a:endParaRPr>
          </a:p>
          <a:p>
            <a:pPr indent="0" lvl="0" marL="0" rtl="0" algn="l">
              <a:spcBef>
                <a:spcPts val="1200"/>
              </a:spcBef>
              <a:spcAft>
                <a:spcPts val="1200"/>
              </a:spcAft>
              <a:buNone/>
            </a:pPr>
            <a:r>
              <a:rPr lang="it" sz="2000">
                <a:solidFill>
                  <a:srgbClr val="FF0000"/>
                </a:solidFill>
              </a:rPr>
              <a:t>Remember that [P]</a:t>
            </a:r>
            <a:r>
              <a:rPr lang="it" sz="1600">
                <a:solidFill>
                  <a:srgbClr val="FF0000"/>
                </a:solidFill>
              </a:rPr>
              <a:t>tot</a:t>
            </a:r>
            <a:r>
              <a:rPr lang="it" sz="2000">
                <a:solidFill>
                  <a:srgbClr val="FF0000"/>
                </a:solidFill>
              </a:rPr>
              <a:t> is dictated by the signal, whereas [X]</a:t>
            </a:r>
            <a:r>
              <a:rPr lang="it">
                <a:solidFill>
                  <a:srgbClr val="FF0000"/>
                </a:solidFill>
              </a:rPr>
              <a:t>tot</a:t>
            </a:r>
            <a:r>
              <a:rPr lang="it" sz="2000">
                <a:solidFill>
                  <a:srgbClr val="FF0000"/>
                </a:solidFill>
              </a:rPr>
              <a:t> is dictated by K</a:t>
            </a:r>
            <a:r>
              <a:rPr lang="it" sz="1600">
                <a:solidFill>
                  <a:srgbClr val="FF0000"/>
                </a:solidFill>
              </a:rPr>
              <a:t>d</a:t>
            </a:r>
            <a:r>
              <a:rPr lang="it" sz="2000">
                <a:solidFill>
                  <a:srgbClr val="FF0000"/>
                </a:solidFill>
              </a:rPr>
              <a:t>.</a:t>
            </a:r>
            <a:endParaRPr sz="200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2286000" rtl="0" algn="l">
              <a:spcBef>
                <a:spcPts val="0"/>
              </a:spcBef>
              <a:spcAft>
                <a:spcPts val="0"/>
              </a:spcAft>
              <a:buNone/>
            </a:pPr>
            <a:r>
              <a:rPr lang="it"/>
              <a:t>Low-affinity ligands</a:t>
            </a:r>
            <a:endParaRPr/>
          </a:p>
        </p:txBody>
      </p:sp>
      <p:sp>
        <p:nvSpPr>
          <p:cNvPr id="226" name="Google Shape;226;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Low affinity ligands cannot reach the condition   [</a:t>
            </a:r>
            <a:r>
              <a:rPr lang="it" sz="2000">
                <a:solidFill>
                  <a:schemeClr val="dk1"/>
                </a:solidFill>
              </a:rPr>
              <a:t>X] ≥ 4 K</a:t>
            </a:r>
            <a:r>
              <a:rPr lang="it" sz="1600">
                <a:solidFill>
                  <a:schemeClr val="dk1"/>
                </a:solidFill>
              </a:rPr>
              <a:t>d</a:t>
            </a:r>
            <a:r>
              <a:rPr lang="it" sz="2000">
                <a:solidFill>
                  <a:schemeClr val="dk1"/>
                </a:solidFill>
              </a:rPr>
              <a:t>. </a:t>
            </a:r>
            <a:endParaRPr sz="2000">
              <a:solidFill>
                <a:schemeClr val="dk1"/>
              </a:solidFill>
            </a:endParaRPr>
          </a:p>
          <a:p>
            <a:pPr indent="0" lvl="0" marL="0" rtl="0" algn="l">
              <a:spcBef>
                <a:spcPts val="1200"/>
              </a:spcBef>
              <a:spcAft>
                <a:spcPts val="0"/>
              </a:spcAft>
              <a:buNone/>
            </a:pPr>
            <a:r>
              <a:rPr lang="it" sz="2000">
                <a:solidFill>
                  <a:schemeClr val="dk1"/>
                </a:solidFill>
              </a:rPr>
              <a:t>There may be several reasons for this problem:</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the concentration required exceeds ligand solubility;</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the concentration required entails significant effects on the solution itself (high ionic strength if the ligand is charged; high viscosity; etc.);</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the concentration required perturbs the solution or the protein (e.g. it denatures the protein).</a:t>
            </a:r>
            <a:endParaRPr sz="200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Overcoming the problem of low-affinity</a:t>
            </a:r>
            <a:endParaRPr/>
          </a:p>
        </p:txBody>
      </p:sp>
      <p:sp>
        <p:nvSpPr>
          <p:cNvPr id="232" name="Google Shape;232;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Actually there are not many ways of overcoming the problem of low affinity, except if the binding reaction has a significant 𝛥H, either positive or negative.</a:t>
            </a:r>
            <a:endParaRPr sz="2000">
              <a:solidFill>
                <a:schemeClr val="dk1"/>
              </a:solidFill>
            </a:endParaRPr>
          </a:p>
          <a:p>
            <a:pPr indent="0" lvl="0" marL="0" rtl="0" algn="l">
              <a:spcBef>
                <a:spcPts val="1200"/>
              </a:spcBef>
              <a:spcAft>
                <a:spcPts val="0"/>
              </a:spcAft>
              <a:buNone/>
            </a:pPr>
            <a:r>
              <a:rPr lang="it" sz="2000">
                <a:solidFill>
                  <a:schemeClr val="dk1"/>
                </a:solidFill>
              </a:rPr>
              <a:t>We remember that:</a:t>
            </a:r>
            <a:endParaRPr sz="2000">
              <a:solidFill>
                <a:schemeClr val="dk1"/>
              </a:solidFill>
            </a:endParaRPr>
          </a:p>
          <a:p>
            <a:pPr indent="0" lvl="0" marL="0" rtl="0" algn="l">
              <a:spcBef>
                <a:spcPts val="1200"/>
              </a:spcBef>
              <a:spcAft>
                <a:spcPts val="0"/>
              </a:spcAft>
              <a:buNone/>
            </a:pPr>
            <a:r>
              <a:rPr lang="it" sz="2000">
                <a:solidFill>
                  <a:schemeClr val="dk1"/>
                </a:solidFill>
              </a:rPr>
              <a:t>					</a:t>
            </a:r>
            <a:r>
              <a:rPr lang="it" sz="2000">
                <a:solidFill>
                  <a:schemeClr val="dk1"/>
                </a:solidFill>
              </a:rPr>
              <a:t>𝛥G</a:t>
            </a:r>
            <a:r>
              <a:rPr lang="it" sz="2000">
                <a:solidFill>
                  <a:schemeClr val="dk1"/>
                </a:solidFill>
              </a:rPr>
              <a:t> = </a:t>
            </a:r>
            <a:r>
              <a:rPr lang="it" sz="2000">
                <a:solidFill>
                  <a:schemeClr val="dk1"/>
                </a:solidFill>
              </a:rPr>
              <a:t>𝛥H - T 𝛥S = </a:t>
            </a:r>
            <a:r>
              <a:rPr lang="it" sz="2000">
                <a:solidFill>
                  <a:schemeClr val="dk1"/>
                </a:solidFill>
              </a:rPr>
              <a:t>- RT ln K  </a:t>
            </a:r>
            <a:endParaRPr sz="2000">
              <a:solidFill>
                <a:schemeClr val="dk1"/>
              </a:solidFill>
            </a:endParaRPr>
          </a:p>
          <a:p>
            <a:pPr indent="0" lvl="0" marL="0" rtl="0" algn="l">
              <a:spcBef>
                <a:spcPts val="1200"/>
              </a:spcBef>
              <a:spcAft>
                <a:spcPts val="0"/>
              </a:spcAft>
              <a:buNone/>
            </a:pPr>
            <a:r>
              <a:rPr lang="it" sz="2000">
                <a:solidFill>
                  <a:schemeClr val="dk1"/>
                </a:solidFill>
              </a:rPr>
              <a:t>Thus:</a:t>
            </a:r>
            <a:endParaRPr sz="2000">
              <a:solidFill>
                <a:schemeClr val="dk1"/>
              </a:solidFill>
            </a:endParaRPr>
          </a:p>
          <a:p>
            <a:pPr indent="0" lvl="0" marL="0" rtl="0" algn="l">
              <a:spcBef>
                <a:spcPts val="1200"/>
              </a:spcBef>
              <a:spcAft>
                <a:spcPts val="1200"/>
              </a:spcAft>
              <a:buNone/>
            </a:pPr>
            <a:r>
              <a:rPr lang="it" sz="2000">
                <a:solidFill>
                  <a:schemeClr val="dk1"/>
                </a:solidFill>
              </a:rPr>
              <a:t>						ln K = </a:t>
            </a:r>
            <a:r>
              <a:rPr lang="it" sz="2000">
                <a:solidFill>
                  <a:schemeClr val="dk1"/>
                </a:solidFill>
              </a:rPr>
              <a:t>𝛥S/R - 𝛥H/RT</a:t>
            </a:r>
            <a:endParaRPr sz="2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978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The reversible binding between a protein and a ligand obeys the mass action law:</a:t>
            </a:r>
            <a:endParaRPr/>
          </a:p>
          <a:p>
            <a:pPr indent="0" lvl="0" marL="0" rtl="0" algn="l">
              <a:spcBef>
                <a:spcPts val="0"/>
              </a:spcBef>
              <a:spcAft>
                <a:spcPts val="0"/>
              </a:spcAft>
              <a:buNone/>
            </a:pPr>
            <a:r>
              <a:t/>
            </a:r>
            <a:endParaRPr/>
          </a:p>
        </p:txBody>
      </p:sp>
      <p:sp>
        <p:nvSpPr>
          <p:cNvPr id="67" name="Google Shape;67;p15"/>
          <p:cNvSpPr txBox="1"/>
          <p:nvPr>
            <p:ph idx="1" type="body"/>
          </p:nvPr>
        </p:nvSpPr>
        <p:spPr>
          <a:xfrm>
            <a:off x="311700" y="1423925"/>
            <a:ext cx="8520600" cy="3022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200">
                <a:solidFill>
                  <a:schemeClr val="dk1"/>
                </a:solidFill>
              </a:rPr>
              <a:t>					</a:t>
            </a:r>
            <a:endParaRPr sz="2000">
              <a:solidFill>
                <a:schemeClr val="dk1"/>
              </a:solidFill>
            </a:endParaRPr>
          </a:p>
          <a:p>
            <a:pPr indent="0" lvl="0" marL="0" rtl="0" algn="l">
              <a:spcBef>
                <a:spcPts val="1200"/>
              </a:spcBef>
              <a:spcAft>
                <a:spcPts val="0"/>
              </a:spcAft>
              <a:buNone/>
            </a:pPr>
            <a:r>
              <a:t/>
            </a:r>
            <a:endParaRPr sz="2000">
              <a:solidFill>
                <a:schemeClr val="dk1"/>
              </a:solidFill>
            </a:endParaRPr>
          </a:p>
          <a:p>
            <a:pPr indent="0" lvl="0" marL="0" rtl="0" algn="l">
              <a:spcBef>
                <a:spcPts val="1200"/>
              </a:spcBef>
              <a:spcAft>
                <a:spcPts val="1200"/>
              </a:spcAft>
              <a:buNone/>
            </a:pPr>
            <a:r>
              <a:t/>
            </a:r>
            <a:endParaRPr sz="2000">
              <a:solidFill>
                <a:schemeClr val="dk1"/>
              </a:solidFill>
            </a:endParaRPr>
          </a:p>
        </p:txBody>
      </p:sp>
      <p:pic>
        <p:nvPicPr>
          <p:cNvPr id="68" name="Google Shape;68;p15"/>
          <p:cNvPicPr preferRelativeResize="0"/>
          <p:nvPr/>
        </p:nvPicPr>
        <p:blipFill>
          <a:blip r:embed="rId3">
            <a:alphaModFix/>
          </a:blip>
          <a:stretch>
            <a:fillRect/>
          </a:stretch>
        </p:blipFill>
        <p:spPr>
          <a:xfrm>
            <a:off x="1627738" y="1642413"/>
            <a:ext cx="5495925" cy="3000375"/>
          </a:xfrm>
          <a:prstGeom prst="rect">
            <a:avLst/>
          </a:prstGeom>
          <a:noFill/>
          <a:ln>
            <a:noFill/>
          </a:ln>
        </p:spPr>
      </p:pic>
      <p:sp>
        <p:nvSpPr>
          <p:cNvPr id="69" name="Google Shape;69;p15"/>
          <p:cNvSpPr txBox="1"/>
          <p:nvPr/>
        </p:nvSpPr>
        <p:spPr>
          <a:xfrm>
            <a:off x="598500" y="4074150"/>
            <a:ext cx="8233800" cy="94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 sz="2000">
                <a:solidFill>
                  <a:schemeClr val="dk1"/>
                </a:solidFill>
              </a:rPr>
              <a:t>Often the dissociation constant is preferred because it has as dimension a molarity and hence it can be directly compared with the ligand concentration.</a:t>
            </a:r>
            <a:endParaRPr sz="20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828800" rtl="0" algn="l">
              <a:spcBef>
                <a:spcPts val="0"/>
              </a:spcBef>
              <a:spcAft>
                <a:spcPts val="0"/>
              </a:spcAft>
              <a:buNone/>
            </a:pPr>
            <a:r>
              <a:rPr lang="it"/>
              <a:t>Taking advantage of the </a:t>
            </a:r>
            <a:r>
              <a:rPr lang="it" sz="2888"/>
              <a:t>𝛥H</a:t>
            </a:r>
            <a:endParaRPr sz="3688"/>
          </a:p>
        </p:txBody>
      </p:sp>
      <p:sp>
        <p:nvSpPr>
          <p:cNvPr id="238" name="Google Shape;238;p42"/>
          <p:cNvSpPr txBox="1"/>
          <p:nvPr>
            <p:ph idx="1" type="body"/>
          </p:nvPr>
        </p:nvSpPr>
        <p:spPr>
          <a:xfrm>
            <a:off x="311700" y="1152475"/>
            <a:ext cx="8520600" cy="130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The equation    </a:t>
            </a:r>
            <a:r>
              <a:rPr lang="it" sz="2000">
                <a:solidFill>
                  <a:schemeClr val="dk1"/>
                </a:solidFill>
              </a:rPr>
              <a:t>ln K = 𝛥S/R - 𝛥H/RT   tells us that a plot of   ln K  versus 1/T  yields a straight line with intercept  𝛥S/R   and slope   - 𝛥H/R  (van t’Hoff plot).</a:t>
            </a:r>
            <a:endParaRPr sz="2000">
              <a:solidFill>
                <a:schemeClr val="dk1"/>
              </a:solidFill>
            </a:endParaRPr>
          </a:p>
        </p:txBody>
      </p:sp>
      <p:pic>
        <p:nvPicPr>
          <p:cNvPr id="239" name="Google Shape;239;p42"/>
          <p:cNvPicPr preferRelativeResize="0"/>
          <p:nvPr/>
        </p:nvPicPr>
        <p:blipFill>
          <a:blip r:embed="rId3">
            <a:alphaModFix/>
          </a:blip>
          <a:stretch>
            <a:fillRect/>
          </a:stretch>
        </p:blipFill>
        <p:spPr>
          <a:xfrm>
            <a:off x="2122600" y="1907650"/>
            <a:ext cx="5049250" cy="314322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Extrapolation  of  K</a:t>
            </a:r>
            <a:r>
              <a:rPr lang="it" sz="2244"/>
              <a:t>d</a:t>
            </a:r>
            <a:endParaRPr sz="2244"/>
          </a:p>
        </p:txBody>
      </p:sp>
      <p:sp>
        <p:nvSpPr>
          <p:cNvPr id="245" name="Google Shape;245;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In conclusion, to overcome the problem of low-affinity ligands we can carry out a series of measurements at lower temperatures than the one we are interested in (if 𝛥H &gt; 0) or at higher temperatures (if </a:t>
            </a:r>
            <a:r>
              <a:rPr lang="it" sz="2000">
                <a:solidFill>
                  <a:schemeClr val="dk1"/>
                </a:solidFill>
              </a:rPr>
              <a:t>𝛥H </a:t>
            </a:r>
            <a:r>
              <a:rPr lang="it" sz="2000">
                <a:solidFill>
                  <a:schemeClr val="dk1"/>
                </a:solidFill>
              </a:rPr>
              <a:t>&lt; 0) and linearly extrapolate the value of the K</a:t>
            </a:r>
            <a:r>
              <a:rPr lang="it" sz="1600">
                <a:solidFill>
                  <a:schemeClr val="dk1"/>
                </a:solidFill>
              </a:rPr>
              <a:t>d</a:t>
            </a:r>
            <a:r>
              <a:rPr lang="it" sz="2000">
                <a:solidFill>
                  <a:schemeClr val="dk1"/>
                </a:solidFill>
              </a:rPr>
              <a:t> at the temperature we are interested in.</a:t>
            </a:r>
            <a:endParaRPr sz="2000">
              <a:solidFill>
                <a:schemeClr val="dk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2286000" rtl="0" algn="l">
              <a:spcBef>
                <a:spcPts val="0"/>
              </a:spcBef>
              <a:spcAft>
                <a:spcPts val="0"/>
              </a:spcAft>
              <a:buNone/>
            </a:pPr>
            <a:r>
              <a:rPr lang="it"/>
              <a:t>High-affinity ligands</a:t>
            </a:r>
            <a:endParaRPr/>
          </a:p>
        </p:txBody>
      </p:sp>
      <p:sp>
        <p:nvSpPr>
          <p:cNvPr id="251" name="Google Shape;251;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In the case of high-affinity ligands, we may adopt the same strategy as for low-affinity ligands and determine the K</a:t>
            </a:r>
            <a:r>
              <a:rPr lang="it" sz="1600">
                <a:solidFill>
                  <a:schemeClr val="dk1"/>
                </a:solidFill>
              </a:rPr>
              <a:t>d</a:t>
            </a:r>
            <a:r>
              <a:rPr lang="it" sz="2000">
                <a:solidFill>
                  <a:schemeClr val="dk1"/>
                </a:solidFill>
              </a:rPr>
              <a:t> over a temperature range that decreases ligand affinity, followed by extrapolation to the desired temperature.</a:t>
            </a:r>
            <a:endParaRPr sz="2000">
              <a:solidFill>
                <a:schemeClr val="dk1"/>
              </a:solidFill>
            </a:endParaRPr>
          </a:p>
          <a:p>
            <a:pPr indent="0" lvl="0" marL="0" rtl="0" algn="l">
              <a:spcBef>
                <a:spcPts val="1200"/>
              </a:spcBef>
              <a:spcAft>
                <a:spcPts val="1200"/>
              </a:spcAft>
              <a:buNone/>
            </a:pPr>
            <a:r>
              <a:rPr lang="it" sz="2000">
                <a:solidFill>
                  <a:schemeClr val="dk1"/>
                </a:solidFill>
              </a:rPr>
              <a:t>However, in this case we also have a different trick up of our sleeve: </a:t>
            </a:r>
            <a:r>
              <a:rPr lang="it" sz="2000">
                <a:solidFill>
                  <a:srgbClr val="FF0000"/>
                </a:solidFill>
              </a:rPr>
              <a:t>ligand</a:t>
            </a:r>
            <a:r>
              <a:rPr lang="it" sz="2000">
                <a:solidFill>
                  <a:srgbClr val="FF0000"/>
                </a:solidFill>
              </a:rPr>
              <a:t> </a:t>
            </a:r>
            <a:r>
              <a:rPr lang="it" sz="2000">
                <a:solidFill>
                  <a:srgbClr val="FF0000"/>
                </a:solidFill>
              </a:rPr>
              <a:t>replacement</a:t>
            </a:r>
            <a:r>
              <a:rPr lang="it" sz="2000">
                <a:solidFill>
                  <a:srgbClr val="FF0000"/>
                </a:solidFill>
              </a:rPr>
              <a:t> reactions</a:t>
            </a:r>
            <a:r>
              <a:rPr lang="it" sz="2000">
                <a:solidFill>
                  <a:schemeClr val="dk1"/>
                </a:solidFill>
              </a:rPr>
              <a:t>.</a:t>
            </a:r>
            <a:endParaRPr sz="2000">
              <a:solidFill>
                <a:schemeClr val="dk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828800" rtl="0" algn="l">
              <a:spcBef>
                <a:spcPts val="0"/>
              </a:spcBef>
              <a:spcAft>
                <a:spcPts val="0"/>
              </a:spcAft>
              <a:buClr>
                <a:schemeClr val="dk1"/>
              </a:buClr>
              <a:buSzPct val="39285"/>
              <a:buFont typeface="Arial"/>
              <a:buNone/>
            </a:pPr>
            <a:r>
              <a:rPr lang="it"/>
              <a:t>R</a:t>
            </a:r>
            <a:r>
              <a:rPr lang="it"/>
              <a:t>eplacement reactions</a:t>
            </a:r>
            <a:endParaRPr/>
          </a:p>
        </p:txBody>
      </p:sp>
      <p:sp>
        <p:nvSpPr>
          <p:cNvPr id="257" name="Google Shape;257;p45"/>
          <p:cNvSpPr txBox="1"/>
          <p:nvPr>
            <p:ph idx="1" type="body"/>
          </p:nvPr>
        </p:nvSpPr>
        <p:spPr>
          <a:xfrm>
            <a:off x="311700" y="1152475"/>
            <a:ext cx="8520600" cy="3863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000">
                <a:solidFill>
                  <a:schemeClr val="dk1"/>
                </a:solidFill>
              </a:rPr>
              <a:t>A ligand replacement reaction takes advantage of the competition between two ligands for the same binding site of the protein:</a:t>
            </a:r>
            <a:endParaRPr sz="2000">
              <a:solidFill>
                <a:schemeClr val="dk1"/>
              </a:solidFill>
            </a:endParaRPr>
          </a:p>
          <a:p>
            <a:pPr indent="0" lvl="0" marL="0" rtl="0" algn="l">
              <a:spcBef>
                <a:spcPts val="1200"/>
              </a:spcBef>
              <a:spcAft>
                <a:spcPts val="0"/>
              </a:spcAft>
              <a:buNone/>
            </a:pPr>
            <a:r>
              <a:rPr lang="it" sz="2000">
                <a:solidFill>
                  <a:schemeClr val="dk1"/>
                </a:solidFill>
              </a:rPr>
              <a:t>				PX  +  Y  ⇆  P +  X  +  Y  ⇆  PY  +  X</a:t>
            </a:r>
            <a:endParaRPr sz="2000">
              <a:solidFill>
                <a:schemeClr val="dk1"/>
              </a:solidFill>
            </a:endParaRPr>
          </a:p>
          <a:p>
            <a:pPr indent="0" lvl="0" marL="0" rtl="0" algn="l">
              <a:spcBef>
                <a:spcPts val="1200"/>
              </a:spcBef>
              <a:spcAft>
                <a:spcPts val="0"/>
              </a:spcAft>
              <a:buNone/>
            </a:pPr>
            <a:r>
              <a:rPr lang="it" sz="2000">
                <a:solidFill>
                  <a:schemeClr val="dk1"/>
                </a:solidFill>
              </a:rPr>
              <a:t>If at least one of the ligands has high affinity, the concentration of the unliganded protein will be negligible and we can semplify to: </a:t>
            </a:r>
            <a:endParaRPr sz="2000">
              <a:solidFill>
                <a:schemeClr val="dk1"/>
              </a:solidFill>
            </a:endParaRPr>
          </a:p>
          <a:p>
            <a:pPr indent="0" lvl="0" marL="0" rtl="0" algn="l">
              <a:spcBef>
                <a:spcPts val="1200"/>
              </a:spcBef>
              <a:spcAft>
                <a:spcPts val="0"/>
              </a:spcAft>
              <a:buNone/>
            </a:pPr>
            <a:r>
              <a:rPr lang="it" sz="2000">
                <a:solidFill>
                  <a:schemeClr val="dk1"/>
                </a:solidFill>
              </a:rPr>
              <a:t>						</a:t>
            </a:r>
            <a:r>
              <a:rPr lang="it" sz="2000">
                <a:solidFill>
                  <a:schemeClr val="dk1"/>
                </a:solidFill>
              </a:rPr>
              <a:t>PX  +  Y  ⇆  PY  +  X</a:t>
            </a:r>
            <a:endParaRPr sz="2000">
              <a:solidFill>
                <a:schemeClr val="dk1"/>
              </a:solidFill>
            </a:endParaRPr>
          </a:p>
          <a:p>
            <a:pPr indent="0" lvl="0" marL="0" rtl="0" algn="l">
              <a:spcBef>
                <a:spcPts val="1200"/>
              </a:spcBef>
              <a:spcAft>
                <a:spcPts val="0"/>
              </a:spcAft>
              <a:buNone/>
            </a:pPr>
            <a:r>
              <a:rPr lang="it" sz="2000">
                <a:solidFill>
                  <a:schemeClr val="dk1"/>
                </a:solidFill>
              </a:rPr>
              <a:t>An obvious example of a replacement reaction is that of CO binding to oxy-hemoglobin:</a:t>
            </a:r>
            <a:endParaRPr sz="2000">
              <a:solidFill>
                <a:schemeClr val="dk1"/>
              </a:solidFill>
            </a:endParaRPr>
          </a:p>
          <a:p>
            <a:pPr indent="0" lvl="0" marL="0" rtl="0" algn="l">
              <a:spcBef>
                <a:spcPts val="1200"/>
              </a:spcBef>
              <a:spcAft>
                <a:spcPts val="1200"/>
              </a:spcAft>
              <a:buNone/>
            </a:pPr>
            <a:r>
              <a:rPr lang="it" sz="2000">
                <a:solidFill>
                  <a:schemeClr val="dk1"/>
                </a:solidFill>
              </a:rPr>
              <a:t>					HbO</a:t>
            </a:r>
            <a:r>
              <a:rPr lang="it" sz="1600">
                <a:solidFill>
                  <a:schemeClr val="dk1"/>
                </a:solidFill>
              </a:rPr>
              <a:t>2</a:t>
            </a:r>
            <a:r>
              <a:rPr lang="it" sz="2000">
                <a:solidFill>
                  <a:schemeClr val="dk1"/>
                </a:solidFill>
              </a:rPr>
              <a:t>  +  CO  ⇆   HbCO  +  O</a:t>
            </a:r>
            <a:r>
              <a:rPr lang="it" sz="1600">
                <a:solidFill>
                  <a:schemeClr val="dk1"/>
                </a:solidFill>
              </a:rPr>
              <a:t>2</a:t>
            </a:r>
            <a:endParaRPr sz="1600">
              <a:solidFill>
                <a:schemeClr val="dk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The ligand partition constant</a:t>
            </a:r>
            <a:endParaRPr/>
          </a:p>
        </p:txBody>
      </p:sp>
      <p:sp>
        <p:nvSpPr>
          <p:cNvPr id="263" name="Google Shape;263;p46"/>
          <p:cNvSpPr txBox="1"/>
          <p:nvPr>
            <p:ph idx="1" type="body"/>
          </p:nvPr>
        </p:nvSpPr>
        <p:spPr>
          <a:xfrm>
            <a:off x="311700" y="1152475"/>
            <a:ext cx="8520600" cy="3723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If we carry out our experiment starting from a complex of the protein with the ligand with lower affinity, which is kept at constant concentration, and gradually add the ligand with higher affinity, we obtain a partition reaction, for which the mass law action dictates:</a:t>
            </a:r>
            <a:endParaRPr sz="2000">
              <a:solidFill>
                <a:schemeClr val="dk1"/>
              </a:solidFill>
            </a:endParaRPr>
          </a:p>
          <a:p>
            <a:pPr indent="0" lvl="0" marL="0" rtl="0" algn="l">
              <a:spcBef>
                <a:spcPts val="1200"/>
              </a:spcBef>
              <a:spcAft>
                <a:spcPts val="0"/>
              </a:spcAft>
              <a:buNone/>
            </a:pPr>
            <a:r>
              <a:rPr lang="it" sz="2000">
                <a:solidFill>
                  <a:schemeClr val="dk1"/>
                </a:solidFill>
              </a:rPr>
              <a:t>						</a:t>
            </a:r>
            <a:r>
              <a:rPr lang="it" sz="2000">
                <a:solidFill>
                  <a:schemeClr val="dk1"/>
                </a:solidFill>
              </a:rPr>
              <a:t>PX  +  Y  ⇆  PY  +  X</a:t>
            </a:r>
            <a:endParaRPr sz="2000">
              <a:solidFill>
                <a:schemeClr val="dk1"/>
              </a:solidFill>
            </a:endParaRPr>
          </a:p>
          <a:p>
            <a:pPr indent="0" lvl="0" marL="0" rtl="0" algn="l">
              <a:spcBef>
                <a:spcPts val="1200"/>
              </a:spcBef>
              <a:spcAft>
                <a:spcPts val="0"/>
              </a:spcAft>
              <a:buNone/>
            </a:pPr>
            <a:r>
              <a:rPr lang="it" sz="2000">
                <a:solidFill>
                  <a:schemeClr val="dk1"/>
                </a:solidFill>
              </a:rPr>
              <a:t>						K</a:t>
            </a:r>
            <a:r>
              <a:rPr lang="it" sz="1600">
                <a:solidFill>
                  <a:schemeClr val="dk1"/>
                </a:solidFill>
              </a:rPr>
              <a:t>p</a:t>
            </a:r>
            <a:r>
              <a:rPr lang="it" sz="2000">
                <a:solidFill>
                  <a:schemeClr val="dk1"/>
                </a:solidFill>
              </a:rPr>
              <a:t> = [PY] [X] / [PX] [Y]</a:t>
            </a:r>
            <a:endParaRPr sz="2000">
              <a:solidFill>
                <a:schemeClr val="dk1"/>
              </a:solidFill>
            </a:endParaRPr>
          </a:p>
          <a:p>
            <a:pPr indent="0" lvl="0" marL="0" rtl="0" algn="l">
              <a:spcBef>
                <a:spcPts val="1200"/>
              </a:spcBef>
              <a:spcAft>
                <a:spcPts val="0"/>
              </a:spcAft>
              <a:buNone/>
            </a:pPr>
            <a:r>
              <a:rPr lang="it" sz="2000">
                <a:solidFill>
                  <a:schemeClr val="dk1"/>
                </a:solidFill>
              </a:rPr>
              <a:t>If Y is the lower affinity ligand, kept at constant concentration, we rewrite:</a:t>
            </a:r>
            <a:endParaRPr sz="2000">
              <a:solidFill>
                <a:schemeClr val="dk1"/>
              </a:solidFill>
            </a:endParaRPr>
          </a:p>
          <a:p>
            <a:pPr indent="0" lvl="0" marL="0" rtl="0" algn="l">
              <a:spcBef>
                <a:spcPts val="1200"/>
              </a:spcBef>
              <a:spcAft>
                <a:spcPts val="1200"/>
              </a:spcAft>
              <a:buNone/>
            </a:pPr>
            <a:r>
              <a:rPr lang="it" sz="2000">
                <a:solidFill>
                  <a:schemeClr val="dk1"/>
                </a:solidFill>
              </a:rPr>
              <a:t>					K</a:t>
            </a:r>
            <a:r>
              <a:rPr lang="it" sz="1600">
                <a:solidFill>
                  <a:schemeClr val="dk1"/>
                </a:solidFill>
              </a:rPr>
              <a:t>p</a:t>
            </a:r>
            <a:r>
              <a:rPr lang="it" sz="2000">
                <a:solidFill>
                  <a:schemeClr val="dk1"/>
                </a:solidFill>
              </a:rPr>
              <a:t>’	= K</a:t>
            </a:r>
            <a:r>
              <a:rPr lang="it" sz="1600">
                <a:solidFill>
                  <a:schemeClr val="dk1"/>
                </a:solidFill>
              </a:rPr>
              <a:t>p</a:t>
            </a:r>
            <a:r>
              <a:rPr lang="it" sz="2000">
                <a:solidFill>
                  <a:schemeClr val="dk1"/>
                </a:solidFill>
              </a:rPr>
              <a:t> [Y] = [PY] [X] / [PX] </a:t>
            </a:r>
            <a:endParaRPr sz="2000">
              <a:solidFill>
                <a:schemeClr val="dk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0" rtl="0" algn="l">
              <a:spcBef>
                <a:spcPts val="0"/>
              </a:spcBef>
              <a:spcAft>
                <a:spcPts val="0"/>
              </a:spcAft>
              <a:buNone/>
            </a:pPr>
            <a:r>
              <a:rPr lang="it"/>
              <a:t>From the partition constant to the affinity constant</a:t>
            </a:r>
            <a:endParaRPr/>
          </a:p>
        </p:txBody>
      </p:sp>
      <p:sp>
        <p:nvSpPr>
          <p:cNvPr id="269" name="Google Shape;269;p47"/>
          <p:cNvSpPr txBox="1"/>
          <p:nvPr>
            <p:ph idx="1" type="body"/>
          </p:nvPr>
        </p:nvSpPr>
        <p:spPr>
          <a:xfrm>
            <a:off x="311700" y="1152475"/>
            <a:ext cx="8520600" cy="3758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Since we treat </a:t>
            </a:r>
            <a:r>
              <a:rPr lang="it" sz="2000">
                <a:solidFill>
                  <a:schemeClr val="dk1"/>
                </a:solidFill>
              </a:rPr>
              <a:t>sour</a:t>
            </a:r>
            <a:r>
              <a:rPr lang="it" sz="2000">
                <a:solidFill>
                  <a:schemeClr val="dk1"/>
                </a:solidFill>
              </a:rPr>
              <a:t> systems for dissociation reactions, the equation:</a:t>
            </a:r>
            <a:endParaRPr sz="2000">
              <a:solidFill>
                <a:schemeClr val="dk1"/>
              </a:solidFill>
            </a:endParaRPr>
          </a:p>
          <a:p>
            <a:pPr indent="457200" lvl="0" marL="1828800" rtl="0" algn="l">
              <a:spcBef>
                <a:spcPts val="1200"/>
              </a:spcBef>
              <a:spcAft>
                <a:spcPts val="0"/>
              </a:spcAft>
              <a:buNone/>
            </a:pPr>
            <a:r>
              <a:rPr lang="it" sz="2000">
                <a:solidFill>
                  <a:schemeClr val="dk1"/>
                </a:solidFill>
              </a:rPr>
              <a:t>K</a:t>
            </a:r>
            <a:r>
              <a:rPr lang="it" sz="1600">
                <a:solidFill>
                  <a:schemeClr val="dk1"/>
                </a:solidFill>
              </a:rPr>
              <a:t>p</a:t>
            </a:r>
            <a:r>
              <a:rPr lang="it" sz="2000">
                <a:solidFill>
                  <a:schemeClr val="dk1"/>
                </a:solidFill>
              </a:rPr>
              <a:t>’	= K</a:t>
            </a:r>
            <a:r>
              <a:rPr lang="it" sz="1600">
                <a:solidFill>
                  <a:schemeClr val="dk1"/>
                </a:solidFill>
              </a:rPr>
              <a:t>p</a:t>
            </a:r>
            <a:r>
              <a:rPr lang="it" sz="2000">
                <a:solidFill>
                  <a:schemeClr val="dk1"/>
                </a:solidFill>
              </a:rPr>
              <a:t> [Y] = [PY] [X] / [PX]</a:t>
            </a:r>
            <a:endParaRPr sz="2000">
              <a:solidFill>
                <a:schemeClr val="dk1"/>
              </a:solidFill>
            </a:endParaRPr>
          </a:p>
          <a:p>
            <a:pPr indent="0" lvl="0" marL="0" rtl="0" algn="l">
              <a:spcBef>
                <a:spcPts val="1200"/>
              </a:spcBef>
              <a:spcAft>
                <a:spcPts val="0"/>
              </a:spcAft>
              <a:buNone/>
            </a:pPr>
            <a:r>
              <a:rPr lang="it" sz="2000">
                <a:solidFill>
                  <a:schemeClr val="dk1"/>
                </a:solidFill>
              </a:rPr>
              <a:t>implies that we can increase the value of  K</a:t>
            </a:r>
            <a:r>
              <a:rPr lang="it" sz="1600">
                <a:solidFill>
                  <a:schemeClr val="dk1"/>
                </a:solidFill>
              </a:rPr>
              <a:t>p</a:t>
            </a:r>
            <a:r>
              <a:rPr lang="it" sz="2000">
                <a:solidFill>
                  <a:schemeClr val="dk1"/>
                </a:solidFill>
              </a:rPr>
              <a:t>’ until its is within the range we desire by increasing the (fixed) concentration of the lower affinity ligand Y, and collect a series of ligand binding isotherms at different values of [Y]. From a set of   K</a:t>
            </a:r>
            <a:r>
              <a:rPr lang="it" sz="1600">
                <a:solidFill>
                  <a:schemeClr val="dk1"/>
                </a:solidFill>
              </a:rPr>
              <a:t>p</a:t>
            </a:r>
            <a:r>
              <a:rPr lang="it" sz="2000">
                <a:solidFill>
                  <a:schemeClr val="dk1"/>
                </a:solidFill>
              </a:rPr>
              <a:t>’	versus  [Y]  pairs, we can extrapolate the value of K</a:t>
            </a:r>
            <a:r>
              <a:rPr lang="it" sz="1600">
                <a:solidFill>
                  <a:schemeClr val="dk1"/>
                </a:solidFill>
              </a:rPr>
              <a:t>p</a:t>
            </a:r>
            <a:r>
              <a:rPr lang="it" sz="2000">
                <a:solidFill>
                  <a:schemeClr val="dk1"/>
                </a:solidFill>
              </a:rPr>
              <a:t>. and calculate K</a:t>
            </a:r>
            <a:r>
              <a:rPr lang="it" sz="1600">
                <a:solidFill>
                  <a:schemeClr val="dk1"/>
                </a:solidFill>
              </a:rPr>
              <a:t>d,Y</a:t>
            </a:r>
            <a:r>
              <a:rPr lang="it" sz="2000">
                <a:solidFill>
                  <a:schemeClr val="dk1"/>
                </a:solidFill>
              </a:rPr>
              <a:t> from the relationship:</a:t>
            </a:r>
            <a:endParaRPr sz="2000">
              <a:solidFill>
                <a:schemeClr val="dk1"/>
              </a:solidFill>
            </a:endParaRPr>
          </a:p>
          <a:p>
            <a:pPr indent="457200" lvl="0" marL="914400" rtl="0" algn="l">
              <a:spcBef>
                <a:spcPts val="1200"/>
              </a:spcBef>
              <a:spcAft>
                <a:spcPts val="1200"/>
              </a:spcAft>
              <a:buClr>
                <a:schemeClr val="dk1"/>
              </a:buClr>
              <a:buSzPts val="1100"/>
              <a:buFont typeface="Arial"/>
              <a:buNone/>
            </a:pPr>
            <a:r>
              <a:rPr lang="it" sz="2000">
                <a:solidFill>
                  <a:schemeClr val="dk1"/>
                </a:solidFill>
              </a:rPr>
              <a:t>                     K</a:t>
            </a:r>
            <a:r>
              <a:rPr lang="it" sz="1600">
                <a:solidFill>
                  <a:schemeClr val="dk1"/>
                </a:solidFill>
              </a:rPr>
              <a:t>p</a:t>
            </a:r>
            <a:r>
              <a:rPr lang="it" sz="2000">
                <a:solidFill>
                  <a:schemeClr val="dk1"/>
                </a:solidFill>
              </a:rPr>
              <a:t> = K</a:t>
            </a:r>
            <a:r>
              <a:rPr lang="it" sz="1700">
                <a:solidFill>
                  <a:schemeClr val="dk1"/>
                </a:solidFill>
              </a:rPr>
              <a:t>d, Y</a:t>
            </a:r>
            <a:r>
              <a:rPr lang="it" sz="2000">
                <a:solidFill>
                  <a:schemeClr val="dk1"/>
                </a:solidFill>
              </a:rPr>
              <a:t> / K</a:t>
            </a:r>
            <a:r>
              <a:rPr lang="it" sz="1600">
                <a:solidFill>
                  <a:schemeClr val="dk1"/>
                </a:solidFill>
              </a:rPr>
              <a:t>d, X</a:t>
            </a:r>
            <a:endParaRPr sz="1600">
              <a:solidFill>
                <a:schemeClr val="dk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To summarize: high-affinity ligands</a:t>
            </a:r>
            <a:endParaRPr/>
          </a:p>
        </p:txBody>
      </p:sp>
      <p:sp>
        <p:nvSpPr>
          <p:cNvPr id="275" name="Google Shape;275;p4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In practice, to measure the dissociation constant of a high-affinity ligand using the </a:t>
            </a:r>
            <a:r>
              <a:rPr lang="it" sz="2000">
                <a:solidFill>
                  <a:schemeClr val="dk1"/>
                </a:solidFill>
              </a:rPr>
              <a:t>replacement</a:t>
            </a:r>
            <a:r>
              <a:rPr lang="it" sz="2000">
                <a:solidFill>
                  <a:schemeClr val="dk1"/>
                </a:solidFill>
              </a:rPr>
              <a:t> method we proceed as follows:</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select a competitive ligand (Y) with measurable affinity;</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measure the K</a:t>
            </a:r>
            <a:r>
              <a:rPr lang="it" sz="1600">
                <a:solidFill>
                  <a:schemeClr val="dk1"/>
                </a:solidFill>
              </a:rPr>
              <a:t>d</a:t>
            </a:r>
            <a:r>
              <a:rPr lang="it" sz="2000">
                <a:solidFill>
                  <a:schemeClr val="dk1"/>
                </a:solidFill>
              </a:rPr>
              <a:t> of this ligand (K</a:t>
            </a:r>
            <a:r>
              <a:rPr lang="it" sz="1600">
                <a:solidFill>
                  <a:schemeClr val="dk1"/>
                </a:solidFill>
              </a:rPr>
              <a:t>d,Y</a:t>
            </a:r>
            <a:r>
              <a:rPr lang="it" sz="2000">
                <a:solidFill>
                  <a:schemeClr val="dk1"/>
                </a:solidFill>
              </a:rPr>
              <a:t>);</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run a series of replacement reactions at different concentrations of Y and measure a series of K</a:t>
            </a:r>
            <a:r>
              <a:rPr lang="it" sz="1600">
                <a:solidFill>
                  <a:schemeClr val="dk1"/>
                </a:solidFill>
              </a:rPr>
              <a:t>p</a:t>
            </a:r>
            <a:r>
              <a:rPr lang="it" sz="2000">
                <a:solidFill>
                  <a:schemeClr val="dk1"/>
                </a:solidFill>
              </a:rPr>
              <a:t>’ values;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extrapolate K</a:t>
            </a:r>
            <a:r>
              <a:rPr lang="it" sz="1600">
                <a:solidFill>
                  <a:schemeClr val="dk1"/>
                </a:solidFill>
              </a:rPr>
              <a:t>p</a:t>
            </a:r>
            <a:endParaRPr sz="16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calculate   K</a:t>
            </a:r>
            <a:r>
              <a:rPr lang="it" sz="1600">
                <a:solidFill>
                  <a:schemeClr val="dk1"/>
                </a:solidFill>
              </a:rPr>
              <a:t>d, Y</a:t>
            </a:r>
            <a:r>
              <a:rPr lang="it" sz="2000">
                <a:solidFill>
                  <a:schemeClr val="dk1"/>
                </a:solidFill>
              </a:rPr>
              <a:t> = Kp / K</a:t>
            </a:r>
            <a:r>
              <a:rPr lang="it" sz="1600">
                <a:solidFill>
                  <a:schemeClr val="dk1"/>
                </a:solidFill>
              </a:rPr>
              <a:t>d, X</a:t>
            </a:r>
            <a:endParaRPr sz="1600">
              <a:solidFill>
                <a:schemeClr val="dk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9"/>
          <p:cNvSpPr txBox="1"/>
          <p:nvPr>
            <p:ph type="title"/>
          </p:nvPr>
        </p:nvSpPr>
        <p:spPr>
          <a:xfrm>
            <a:off x="311700" y="148625"/>
            <a:ext cx="8520600" cy="572700"/>
          </a:xfrm>
          <a:prstGeom prst="rect">
            <a:avLst/>
          </a:prstGeom>
        </p:spPr>
        <p:txBody>
          <a:bodyPr anchorCtr="0" anchor="t" bIns="91425" lIns="91425" spcFirstLastPara="1" rIns="91425" wrap="square" tIns="91425">
            <a:normAutofit fontScale="90000"/>
          </a:bodyPr>
          <a:lstStyle/>
          <a:p>
            <a:pPr indent="457200" lvl="0" marL="914400" rtl="0" algn="l">
              <a:spcBef>
                <a:spcPts val="0"/>
              </a:spcBef>
              <a:spcAft>
                <a:spcPts val="0"/>
              </a:spcAft>
              <a:buNone/>
            </a:pPr>
            <a:r>
              <a:rPr lang="it"/>
              <a:t>Poor signal or signal-to-noise ratio</a:t>
            </a:r>
            <a:endParaRPr/>
          </a:p>
        </p:txBody>
      </p:sp>
      <p:sp>
        <p:nvSpPr>
          <p:cNvPr id="281" name="Google Shape;281;p49"/>
          <p:cNvSpPr txBox="1"/>
          <p:nvPr>
            <p:ph idx="1" type="body"/>
          </p:nvPr>
        </p:nvSpPr>
        <p:spPr>
          <a:xfrm>
            <a:off x="311700" y="721325"/>
            <a:ext cx="8520600" cy="43290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000">
                <a:solidFill>
                  <a:schemeClr val="dk1"/>
                </a:solidFill>
              </a:rPr>
              <a:t>What if the binding of the selected ligand does not yield a good signal or yields no signal at all?</a:t>
            </a:r>
            <a:endParaRPr sz="2000">
              <a:solidFill>
                <a:schemeClr val="dk1"/>
              </a:solidFill>
            </a:endParaRPr>
          </a:p>
          <a:p>
            <a:pPr indent="0" lvl="0" marL="0" rtl="0" algn="l">
              <a:spcBef>
                <a:spcPts val="1200"/>
              </a:spcBef>
              <a:spcAft>
                <a:spcPts val="0"/>
              </a:spcAft>
              <a:buNone/>
            </a:pPr>
            <a:r>
              <a:rPr lang="it" sz="2000">
                <a:solidFill>
                  <a:schemeClr val="dk1"/>
                </a:solidFill>
              </a:rPr>
              <a:t>Obviously we can select an artificial ligand that provides signal, e.g. a radioactively labelled ligand.</a:t>
            </a:r>
            <a:endParaRPr sz="2000">
              <a:solidFill>
                <a:schemeClr val="dk1"/>
              </a:solidFill>
            </a:endParaRPr>
          </a:p>
          <a:p>
            <a:pPr indent="0" lvl="0" marL="0" rtl="0" algn="l">
              <a:spcBef>
                <a:spcPts val="1200"/>
              </a:spcBef>
              <a:spcAft>
                <a:spcPts val="0"/>
              </a:spcAft>
              <a:buNone/>
            </a:pPr>
            <a:r>
              <a:rPr lang="it" sz="2000">
                <a:solidFill>
                  <a:schemeClr val="dk1"/>
                </a:solidFill>
              </a:rPr>
              <a:t>However, we can take advantage of the replacement reactions described previously, provided that we have a competing  ligand (Y) that yields a good signal. We proceed as follows: </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record the affinity of Y (measure K</a:t>
            </a:r>
            <a:r>
              <a:rPr lang="it" sz="1600">
                <a:solidFill>
                  <a:schemeClr val="dk1"/>
                </a:solidFill>
              </a:rPr>
              <a:t>d, Y</a:t>
            </a:r>
            <a:r>
              <a:rPr lang="it" sz="2000">
                <a:solidFill>
                  <a:schemeClr val="dk1"/>
                </a:solidFill>
              </a:rPr>
              <a:t>) taking advantage of the signal provided by the transition  P → PY</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carry out a replacement reaction recording the transition  </a:t>
            </a:r>
            <a:r>
              <a:rPr lang="it" sz="2000">
                <a:solidFill>
                  <a:schemeClr val="dk1"/>
                </a:solidFill>
              </a:rPr>
              <a:t>PY → PX ; since P is similar to PX the signal will be due to the dissociation of Y.</a:t>
            </a:r>
            <a:endParaRPr sz="2000">
              <a:solidFill>
                <a:schemeClr val="dk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50"/>
          <p:cNvSpPr txBox="1"/>
          <p:nvPr>
            <p:ph type="title"/>
          </p:nvPr>
        </p:nvSpPr>
        <p:spPr>
          <a:xfrm>
            <a:off x="311700" y="113750"/>
            <a:ext cx="8520600" cy="572700"/>
          </a:xfrm>
          <a:prstGeom prst="rect">
            <a:avLst/>
          </a:prstGeom>
        </p:spPr>
        <p:txBody>
          <a:bodyPr anchorCtr="0" anchor="t" bIns="91425" lIns="91425" spcFirstLastPara="1" rIns="91425" wrap="square" tIns="91425">
            <a:normAutofit fontScale="90000"/>
          </a:bodyPr>
          <a:lstStyle/>
          <a:p>
            <a:pPr indent="457200" lvl="0" marL="2743200" rtl="0" algn="l">
              <a:spcBef>
                <a:spcPts val="0"/>
              </a:spcBef>
              <a:spcAft>
                <a:spcPts val="0"/>
              </a:spcAft>
              <a:buNone/>
            </a:pPr>
            <a:r>
              <a:rPr lang="it"/>
              <a:t>Data analysis</a:t>
            </a:r>
            <a:endParaRPr/>
          </a:p>
        </p:txBody>
      </p:sp>
      <p:sp>
        <p:nvSpPr>
          <p:cNvPr id="287" name="Google Shape;287;p50"/>
          <p:cNvSpPr txBox="1"/>
          <p:nvPr>
            <p:ph idx="1" type="body"/>
          </p:nvPr>
        </p:nvSpPr>
        <p:spPr>
          <a:xfrm>
            <a:off x="311700" y="900850"/>
            <a:ext cx="2658300" cy="4114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it" sz="2000">
                <a:solidFill>
                  <a:schemeClr val="dk1"/>
                </a:solidFill>
              </a:rPr>
              <a:t>Let’s suppose that you have collected a set of data; what next?</a:t>
            </a:r>
            <a:endParaRPr sz="2000">
              <a:solidFill>
                <a:schemeClr val="dk1"/>
              </a:solidFill>
            </a:endParaRPr>
          </a:p>
          <a:p>
            <a:pPr indent="0" lvl="0" marL="0" rtl="0" algn="l">
              <a:spcBef>
                <a:spcPts val="1200"/>
              </a:spcBef>
              <a:spcAft>
                <a:spcPts val="1200"/>
              </a:spcAft>
              <a:buNone/>
            </a:pPr>
            <a:r>
              <a:rPr lang="it" sz="2000">
                <a:solidFill>
                  <a:schemeClr val="dk1"/>
                </a:solidFill>
              </a:rPr>
              <a:t>The first thing one can do is plotting the signal change as a function of [X]</a:t>
            </a:r>
            <a:r>
              <a:rPr lang="it" sz="1600">
                <a:solidFill>
                  <a:schemeClr val="dk1"/>
                </a:solidFill>
              </a:rPr>
              <a:t>tot</a:t>
            </a:r>
            <a:r>
              <a:rPr lang="it" sz="2000">
                <a:solidFill>
                  <a:schemeClr val="dk1"/>
                </a:solidFill>
              </a:rPr>
              <a:t> and draw a </a:t>
            </a:r>
            <a:r>
              <a:rPr lang="it" sz="2000">
                <a:solidFill>
                  <a:schemeClr val="dk1"/>
                </a:solidFill>
              </a:rPr>
              <a:t>tentative</a:t>
            </a:r>
            <a:r>
              <a:rPr lang="it" sz="2000">
                <a:solidFill>
                  <a:schemeClr val="dk1"/>
                </a:solidFill>
              </a:rPr>
              <a:t> curve on the experimental data, to obtain an estimate of K</a:t>
            </a:r>
            <a:r>
              <a:rPr lang="it" sz="1600">
                <a:solidFill>
                  <a:schemeClr val="dk1"/>
                </a:solidFill>
              </a:rPr>
              <a:t>d</a:t>
            </a:r>
            <a:r>
              <a:rPr lang="it" sz="2000">
                <a:solidFill>
                  <a:schemeClr val="dk1"/>
                </a:solidFill>
              </a:rPr>
              <a:t>. </a:t>
            </a:r>
            <a:endParaRPr sz="2000">
              <a:solidFill>
                <a:schemeClr val="dk1"/>
              </a:solidFill>
            </a:endParaRPr>
          </a:p>
        </p:txBody>
      </p:sp>
      <p:pic>
        <p:nvPicPr>
          <p:cNvPr id="288" name="Google Shape;288;p50"/>
          <p:cNvPicPr preferRelativeResize="0"/>
          <p:nvPr/>
        </p:nvPicPr>
        <p:blipFill>
          <a:blip r:embed="rId3">
            <a:alphaModFix/>
          </a:blip>
          <a:stretch>
            <a:fillRect/>
          </a:stretch>
        </p:blipFill>
        <p:spPr>
          <a:xfrm>
            <a:off x="2865388" y="686450"/>
            <a:ext cx="6193570" cy="46101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There must be better methods!</a:t>
            </a:r>
            <a:endParaRPr/>
          </a:p>
        </p:txBody>
      </p:sp>
      <p:sp>
        <p:nvSpPr>
          <p:cNvPr id="294" name="Google Shape;294;p51"/>
          <p:cNvSpPr txBox="1"/>
          <p:nvPr>
            <p:ph idx="1" type="body"/>
          </p:nvPr>
        </p:nvSpPr>
        <p:spPr>
          <a:xfrm>
            <a:off x="311700" y="1152475"/>
            <a:ext cx="8520600" cy="3863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000">
                <a:solidFill>
                  <a:schemeClr val="dk1"/>
                </a:solidFill>
              </a:rPr>
              <a:t>Clearly, drawing a hyperbola by hand is a difficult task; may be the curve we have drawn is not a hyperbola at all! In this case the Kdwe have estimated is a very rough approximation of the “real” value.</a:t>
            </a:r>
            <a:endParaRPr sz="2000">
              <a:solidFill>
                <a:schemeClr val="dk1"/>
              </a:solidFill>
            </a:endParaRPr>
          </a:p>
          <a:p>
            <a:pPr indent="0" lvl="0" marL="0" rtl="0" algn="l">
              <a:spcBef>
                <a:spcPts val="1200"/>
              </a:spcBef>
              <a:spcAft>
                <a:spcPts val="0"/>
              </a:spcAft>
              <a:buNone/>
            </a:pPr>
            <a:r>
              <a:rPr lang="it" sz="2000">
                <a:solidFill>
                  <a:schemeClr val="dk1"/>
                </a:solidFill>
              </a:rPr>
              <a:t>Methods have been devised to linearize the hyperbola, under the assumption that we are much better off if trying to draw a straight line through the experimental points, using a ruler.</a:t>
            </a:r>
            <a:endParaRPr sz="2000">
              <a:solidFill>
                <a:schemeClr val="dk1"/>
              </a:solidFill>
            </a:endParaRPr>
          </a:p>
          <a:p>
            <a:pPr indent="0" lvl="0" marL="0" rtl="0" algn="l">
              <a:spcBef>
                <a:spcPts val="1200"/>
              </a:spcBef>
              <a:spcAft>
                <a:spcPts val="0"/>
              </a:spcAft>
              <a:buNone/>
            </a:pPr>
            <a:r>
              <a:rPr lang="it" sz="2000">
                <a:solidFill>
                  <a:schemeClr val="dk1"/>
                </a:solidFill>
              </a:rPr>
              <a:t>The simplest linearization is to transform   K</a:t>
            </a:r>
            <a:r>
              <a:rPr lang="it" sz="1600">
                <a:solidFill>
                  <a:schemeClr val="dk1"/>
                </a:solidFill>
              </a:rPr>
              <a:t>d</a:t>
            </a:r>
            <a:r>
              <a:rPr lang="it" sz="2000">
                <a:solidFill>
                  <a:schemeClr val="dk1"/>
                </a:solidFill>
              </a:rPr>
              <a:t> = ([P]</a:t>
            </a:r>
            <a:r>
              <a:rPr lang="it" sz="1600">
                <a:solidFill>
                  <a:schemeClr val="dk1"/>
                </a:solidFill>
              </a:rPr>
              <a:t>tot</a:t>
            </a:r>
            <a:r>
              <a:rPr lang="it" sz="2000">
                <a:solidFill>
                  <a:schemeClr val="dk1"/>
                </a:solidFill>
              </a:rPr>
              <a:t> - [PX]) [X] / [PX]</a:t>
            </a:r>
            <a:endParaRPr sz="2000">
              <a:solidFill>
                <a:schemeClr val="dk1"/>
              </a:solidFill>
            </a:endParaRPr>
          </a:p>
          <a:p>
            <a:pPr indent="0" lvl="0" marL="0" rtl="0" algn="l">
              <a:spcBef>
                <a:spcPts val="1200"/>
              </a:spcBef>
              <a:spcAft>
                <a:spcPts val="0"/>
              </a:spcAft>
              <a:buNone/>
            </a:pPr>
            <a:r>
              <a:rPr lang="it" sz="2000">
                <a:solidFill>
                  <a:schemeClr val="dk1"/>
                </a:solidFill>
              </a:rPr>
              <a:t>into 				[PX] / ([P]</a:t>
            </a:r>
            <a:r>
              <a:rPr lang="it" sz="1600">
                <a:solidFill>
                  <a:schemeClr val="dk1"/>
                </a:solidFill>
              </a:rPr>
              <a:t>tot</a:t>
            </a:r>
            <a:r>
              <a:rPr lang="it" sz="2000">
                <a:solidFill>
                  <a:schemeClr val="dk1"/>
                </a:solidFill>
              </a:rPr>
              <a:t> - [PX]) = [X] / K</a:t>
            </a:r>
            <a:r>
              <a:rPr lang="it" sz="1600">
                <a:solidFill>
                  <a:schemeClr val="dk1"/>
                </a:solidFill>
              </a:rPr>
              <a:t>d</a:t>
            </a:r>
            <a:endParaRPr sz="1600">
              <a:solidFill>
                <a:schemeClr val="dk1"/>
              </a:solidFill>
            </a:endParaRPr>
          </a:p>
          <a:p>
            <a:pPr indent="0" lvl="0" marL="0" rtl="0" algn="l">
              <a:spcBef>
                <a:spcPts val="1200"/>
              </a:spcBef>
              <a:spcAft>
                <a:spcPts val="1200"/>
              </a:spcAft>
              <a:buNone/>
            </a:pPr>
            <a:r>
              <a:rPr lang="it" sz="2000">
                <a:solidFill>
                  <a:schemeClr val="dk1"/>
                </a:solidFill>
              </a:rPr>
              <a:t>This yields a straight line crossing the origin of axes, with slope 1/K</a:t>
            </a:r>
            <a:r>
              <a:rPr lang="it" sz="1600">
                <a:solidFill>
                  <a:schemeClr val="dk1"/>
                </a:solidFill>
              </a:rPr>
              <a:t>d</a:t>
            </a:r>
            <a:r>
              <a:rPr lang="it" sz="2000">
                <a:solidFill>
                  <a:schemeClr val="dk1"/>
                </a:solidFill>
              </a:rPr>
              <a:t>.</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The fraction of iganded protein: [PX] / [P]</a:t>
            </a:r>
            <a:r>
              <a:rPr lang="it" sz="2244"/>
              <a:t>tot</a:t>
            </a:r>
            <a:endParaRPr sz="2244"/>
          </a:p>
        </p:txBody>
      </p:sp>
      <p:sp>
        <p:nvSpPr>
          <p:cNvPr id="75" name="Google Shape;75;p16"/>
          <p:cNvSpPr txBox="1"/>
          <p:nvPr>
            <p:ph idx="1" type="body"/>
          </p:nvPr>
        </p:nvSpPr>
        <p:spPr>
          <a:xfrm>
            <a:off x="311700" y="1152475"/>
            <a:ext cx="8520600" cy="384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A biologically relevant parameter is the fraction of liganded protein; for example a cell might respond to a hormone when at least, say, 20% or 30% of its receptors are liganded. We define:</a:t>
            </a:r>
            <a:endParaRPr sz="2000">
              <a:solidFill>
                <a:schemeClr val="dk1"/>
              </a:solidFill>
            </a:endParaRPr>
          </a:p>
          <a:p>
            <a:pPr indent="0" lvl="0" marL="0" rtl="0" algn="l">
              <a:spcBef>
                <a:spcPts val="1200"/>
              </a:spcBef>
              <a:spcAft>
                <a:spcPts val="0"/>
              </a:spcAft>
              <a:buNone/>
            </a:pPr>
            <a:r>
              <a:rPr lang="it" sz="2000">
                <a:solidFill>
                  <a:schemeClr val="dk1"/>
                </a:solidFill>
              </a:rPr>
              <a:t>[P]</a:t>
            </a:r>
            <a:r>
              <a:rPr lang="it" sz="1600">
                <a:solidFill>
                  <a:schemeClr val="dk1"/>
                </a:solidFill>
              </a:rPr>
              <a:t>tot</a:t>
            </a:r>
            <a:r>
              <a:rPr lang="it" sz="2000">
                <a:solidFill>
                  <a:schemeClr val="dk1"/>
                </a:solidFill>
              </a:rPr>
              <a:t> = [P] + [PX]</a:t>
            </a:r>
            <a:endParaRPr sz="2000">
              <a:solidFill>
                <a:schemeClr val="dk1"/>
              </a:solidFill>
            </a:endParaRPr>
          </a:p>
          <a:p>
            <a:pPr indent="0" lvl="0" marL="0" rtl="0" algn="l">
              <a:spcBef>
                <a:spcPts val="1200"/>
              </a:spcBef>
              <a:spcAft>
                <a:spcPts val="0"/>
              </a:spcAft>
              <a:buNone/>
            </a:pPr>
            <a:r>
              <a:rPr lang="it" sz="2000">
                <a:solidFill>
                  <a:schemeClr val="dk1"/>
                </a:solidFill>
              </a:rPr>
              <a:t>K</a:t>
            </a:r>
            <a:r>
              <a:rPr lang="it" sz="1600">
                <a:solidFill>
                  <a:schemeClr val="dk1"/>
                </a:solidFill>
              </a:rPr>
              <a:t>d</a:t>
            </a:r>
            <a:r>
              <a:rPr lang="it" sz="2000">
                <a:solidFill>
                  <a:schemeClr val="dk1"/>
                </a:solidFill>
              </a:rPr>
              <a:t> = ([P]</a:t>
            </a:r>
            <a:r>
              <a:rPr lang="it" sz="1600">
                <a:solidFill>
                  <a:schemeClr val="dk1"/>
                </a:solidFill>
              </a:rPr>
              <a:t>tot</a:t>
            </a:r>
            <a:r>
              <a:rPr lang="it" sz="2000">
                <a:solidFill>
                  <a:schemeClr val="dk1"/>
                </a:solidFill>
              </a:rPr>
              <a:t> - [PX]) [X] / [PX]</a:t>
            </a:r>
            <a:endParaRPr sz="2000">
              <a:solidFill>
                <a:schemeClr val="dk1"/>
              </a:solidFill>
            </a:endParaRPr>
          </a:p>
          <a:p>
            <a:pPr indent="0" lvl="0" marL="0" rtl="0" algn="l">
              <a:spcBef>
                <a:spcPts val="1200"/>
              </a:spcBef>
              <a:spcAft>
                <a:spcPts val="0"/>
              </a:spcAft>
              <a:buNone/>
            </a:pPr>
            <a:r>
              <a:rPr lang="it" sz="2000">
                <a:solidFill>
                  <a:schemeClr val="dk1"/>
                </a:solidFill>
              </a:rPr>
              <a:t>[PX] (K</a:t>
            </a:r>
            <a:r>
              <a:rPr lang="it" sz="1600">
                <a:solidFill>
                  <a:schemeClr val="dk1"/>
                </a:solidFill>
              </a:rPr>
              <a:t>d</a:t>
            </a:r>
            <a:r>
              <a:rPr lang="it" sz="2000">
                <a:solidFill>
                  <a:schemeClr val="dk1"/>
                </a:solidFill>
              </a:rPr>
              <a:t> + [X]) = [P]</a:t>
            </a:r>
            <a:r>
              <a:rPr lang="it" sz="1600">
                <a:solidFill>
                  <a:schemeClr val="dk1"/>
                </a:solidFill>
              </a:rPr>
              <a:t>tot</a:t>
            </a:r>
            <a:r>
              <a:rPr lang="it" sz="2000">
                <a:solidFill>
                  <a:schemeClr val="dk1"/>
                </a:solidFill>
              </a:rPr>
              <a:t> [X]</a:t>
            </a:r>
            <a:endParaRPr sz="2000">
              <a:solidFill>
                <a:schemeClr val="dk1"/>
              </a:solidFill>
            </a:endParaRPr>
          </a:p>
          <a:p>
            <a:pPr indent="0" lvl="0" marL="0" rtl="0" algn="l">
              <a:spcBef>
                <a:spcPts val="1200"/>
              </a:spcBef>
              <a:spcAft>
                <a:spcPts val="1200"/>
              </a:spcAft>
              <a:buNone/>
            </a:pPr>
            <a:r>
              <a:rPr lang="it" sz="2000">
                <a:solidFill>
                  <a:schemeClr val="dk1"/>
                </a:solidFill>
              </a:rPr>
              <a:t>[PX] / [P]</a:t>
            </a:r>
            <a:r>
              <a:rPr lang="it" sz="1700">
                <a:solidFill>
                  <a:schemeClr val="dk1"/>
                </a:solidFill>
              </a:rPr>
              <a:t>tot</a:t>
            </a:r>
            <a:r>
              <a:rPr lang="it" sz="2000">
                <a:solidFill>
                  <a:schemeClr val="dk1"/>
                </a:solidFill>
              </a:rPr>
              <a:t> = [X] / (K</a:t>
            </a:r>
            <a:r>
              <a:rPr lang="it" sz="1600">
                <a:solidFill>
                  <a:schemeClr val="dk1"/>
                </a:solidFill>
              </a:rPr>
              <a:t>d</a:t>
            </a:r>
            <a:r>
              <a:rPr lang="it" sz="2000">
                <a:solidFill>
                  <a:schemeClr val="dk1"/>
                </a:solidFill>
              </a:rPr>
              <a:t> + [X])</a:t>
            </a:r>
            <a:endParaRPr sz="2000">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The Hill plot</a:t>
            </a:r>
            <a:endParaRPr/>
          </a:p>
        </p:txBody>
      </p:sp>
      <p:sp>
        <p:nvSpPr>
          <p:cNvPr id="300" name="Google Shape;300;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rgbClr val="000000"/>
                </a:solidFill>
              </a:rPr>
              <a:t>A more refined linearization is due to the Nobel laureate A.V. Hill who proposed a logarithmic transformation of the previous equation:</a:t>
            </a:r>
            <a:endParaRPr sz="2000">
              <a:solidFill>
                <a:srgbClr val="000000"/>
              </a:solidFill>
            </a:endParaRPr>
          </a:p>
          <a:p>
            <a:pPr indent="0" lvl="0" marL="0" rtl="0" algn="l">
              <a:spcBef>
                <a:spcPts val="1200"/>
              </a:spcBef>
              <a:spcAft>
                <a:spcPts val="0"/>
              </a:spcAft>
              <a:buNone/>
            </a:pPr>
            <a:r>
              <a:rPr lang="it" sz="2000">
                <a:solidFill>
                  <a:srgbClr val="000000"/>
                </a:solidFill>
              </a:rPr>
              <a:t>				log (</a:t>
            </a:r>
            <a:r>
              <a:rPr lang="it" sz="2000">
                <a:solidFill>
                  <a:schemeClr val="dk1"/>
                </a:solidFill>
              </a:rPr>
              <a:t>[PX] / ([P]</a:t>
            </a:r>
            <a:r>
              <a:rPr lang="it" sz="1600">
                <a:solidFill>
                  <a:schemeClr val="dk1"/>
                </a:solidFill>
              </a:rPr>
              <a:t>tot</a:t>
            </a:r>
            <a:r>
              <a:rPr lang="it" sz="2000">
                <a:solidFill>
                  <a:schemeClr val="dk1"/>
                </a:solidFill>
              </a:rPr>
              <a:t> - [PX])) = log [X] - log K</a:t>
            </a:r>
            <a:r>
              <a:rPr lang="it" sz="1600">
                <a:solidFill>
                  <a:schemeClr val="dk1"/>
                </a:solidFill>
              </a:rPr>
              <a:t>d</a:t>
            </a:r>
            <a:endParaRPr sz="1600">
              <a:solidFill>
                <a:schemeClr val="dk1"/>
              </a:solidFill>
            </a:endParaRPr>
          </a:p>
          <a:p>
            <a:pPr indent="0" lvl="0" marL="0" rtl="0" algn="l">
              <a:spcBef>
                <a:spcPts val="1200"/>
              </a:spcBef>
              <a:spcAft>
                <a:spcPts val="0"/>
              </a:spcAft>
              <a:buNone/>
            </a:pPr>
            <a:r>
              <a:rPr lang="it" sz="2000">
                <a:solidFill>
                  <a:schemeClr val="dk1"/>
                </a:solidFill>
              </a:rPr>
              <a:t>The Hill plot has unitary slope, unless the protein is multimeric and cooperative, and intercept  - log K</a:t>
            </a:r>
            <a:r>
              <a:rPr lang="it" sz="1600">
                <a:solidFill>
                  <a:schemeClr val="dk1"/>
                </a:solidFill>
              </a:rPr>
              <a:t>d</a:t>
            </a:r>
            <a:r>
              <a:rPr lang="it" sz="2000">
                <a:solidFill>
                  <a:schemeClr val="dk1"/>
                </a:solidFill>
              </a:rPr>
              <a:t>.</a:t>
            </a:r>
            <a:endParaRPr sz="2000">
              <a:solidFill>
                <a:schemeClr val="dk1"/>
              </a:solidFill>
            </a:endParaRPr>
          </a:p>
          <a:p>
            <a:pPr indent="0" lvl="0" marL="0" rtl="0" algn="l">
              <a:spcBef>
                <a:spcPts val="1200"/>
              </a:spcBef>
              <a:spcAft>
                <a:spcPts val="1200"/>
              </a:spcAft>
              <a:buNone/>
            </a:pPr>
            <a:r>
              <a:t/>
            </a:r>
            <a:endParaRPr sz="2000">
              <a:solidFill>
                <a:srgbClr val="00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306" name="Google Shape;306;p5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307" name="Google Shape;307;p53"/>
          <p:cNvPicPr preferRelativeResize="0"/>
          <p:nvPr/>
        </p:nvPicPr>
        <p:blipFill>
          <a:blip r:embed="rId3">
            <a:alphaModFix/>
          </a:blip>
          <a:stretch>
            <a:fillRect/>
          </a:stretch>
        </p:blipFill>
        <p:spPr>
          <a:xfrm>
            <a:off x="102249" y="0"/>
            <a:ext cx="8939500" cy="5143499"/>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5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The problem of linearizations</a:t>
            </a:r>
            <a:endParaRPr/>
          </a:p>
        </p:txBody>
      </p:sp>
      <p:sp>
        <p:nvSpPr>
          <p:cNvPr id="313" name="Google Shape;313;p5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Linearizations are not the best way to analyze ones’ data. The reason is that the arithmetic transformations </a:t>
            </a:r>
            <a:r>
              <a:rPr lang="it" sz="2000">
                <a:solidFill>
                  <a:schemeClr val="dk1"/>
                </a:solidFill>
              </a:rPr>
              <a:t>required</a:t>
            </a:r>
            <a:r>
              <a:rPr lang="it" sz="2000">
                <a:solidFill>
                  <a:schemeClr val="dk1"/>
                </a:solidFill>
              </a:rPr>
              <a:t> </a:t>
            </a:r>
            <a:r>
              <a:rPr lang="it" sz="2000">
                <a:solidFill>
                  <a:schemeClr val="dk1"/>
                </a:solidFill>
              </a:rPr>
              <a:t>distort</a:t>
            </a:r>
            <a:r>
              <a:rPr lang="it" sz="2000">
                <a:solidFill>
                  <a:schemeClr val="dk1"/>
                </a:solidFill>
              </a:rPr>
              <a:t> the experimental error and the points one obtains do not have all the same precision/error. </a:t>
            </a:r>
            <a:endParaRPr sz="2000">
              <a:solidFill>
                <a:schemeClr val="dk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55"/>
          <p:cNvSpPr txBox="1"/>
          <p:nvPr>
            <p:ph type="title"/>
          </p:nvPr>
        </p:nvSpPr>
        <p:spPr>
          <a:xfrm>
            <a:off x="311700" y="96300"/>
            <a:ext cx="8520600" cy="572700"/>
          </a:xfrm>
          <a:prstGeom prst="rect">
            <a:avLst/>
          </a:prstGeom>
        </p:spPr>
        <p:txBody>
          <a:bodyPr anchorCtr="0" anchor="t" bIns="91425" lIns="91425" spcFirstLastPara="1" rIns="91425" wrap="square" tIns="91425">
            <a:normAutofit fontScale="90000"/>
          </a:bodyPr>
          <a:lstStyle/>
          <a:p>
            <a:pPr indent="457200" lvl="0" marL="914400" rtl="0" algn="l">
              <a:spcBef>
                <a:spcPts val="0"/>
              </a:spcBef>
              <a:spcAft>
                <a:spcPts val="0"/>
              </a:spcAft>
              <a:buNone/>
            </a:pPr>
            <a:r>
              <a:rPr lang="it"/>
              <a:t>Least squares minimization routines</a:t>
            </a:r>
            <a:endParaRPr/>
          </a:p>
        </p:txBody>
      </p:sp>
      <p:sp>
        <p:nvSpPr>
          <p:cNvPr id="319" name="Google Shape;319;p55"/>
          <p:cNvSpPr txBox="1"/>
          <p:nvPr>
            <p:ph idx="1" type="body"/>
          </p:nvPr>
        </p:nvSpPr>
        <p:spPr>
          <a:xfrm>
            <a:off x="311700" y="669000"/>
            <a:ext cx="8520600" cy="4474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availability of personal computers has drastically changed the procedures of data analysis. In order to take advantage of computers we need to state the problem we want to solve in the </a:t>
            </a:r>
            <a:r>
              <a:rPr lang="it" sz="2000">
                <a:solidFill>
                  <a:schemeClr val="dk1"/>
                </a:solidFill>
              </a:rPr>
              <a:t>form</a:t>
            </a:r>
            <a:r>
              <a:rPr lang="it" sz="2000">
                <a:solidFill>
                  <a:schemeClr val="dk1"/>
                </a:solidFill>
              </a:rPr>
              <a:t> of an algorithm that the computer can execute. Let’s define:</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the experimental points are couples of ([X],signal change) </a:t>
            </a:r>
            <a:r>
              <a:rPr lang="it" sz="2000">
                <a:solidFill>
                  <a:schemeClr val="dk1"/>
                </a:solidFill>
              </a:rPr>
              <a:t>coordinates</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let’s call the signal change coordinate Y</a:t>
            </a:r>
            <a:r>
              <a:rPr lang="it" sz="1600">
                <a:solidFill>
                  <a:schemeClr val="dk1"/>
                </a:solidFill>
              </a:rPr>
              <a:t>exp</a:t>
            </a:r>
            <a:endParaRPr sz="16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we have a ligand binding function capable of calculating a value of Y using [X] and a set of parameters (K</a:t>
            </a:r>
            <a:r>
              <a:rPr lang="it" sz="1600">
                <a:solidFill>
                  <a:schemeClr val="dk1"/>
                </a:solidFill>
              </a:rPr>
              <a:t>d</a:t>
            </a:r>
            <a:r>
              <a:rPr lang="it" sz="2000">
                <a:solidFill>
                  <a:schemeClr val="dk1"/>
                </a:solidFill>
              </a:rPr>
              <a:t>, total signal change, etc.); let’s call this value Y</a:t>
            </a:r>
            <a:r>
              <a:rPr lang="it" sz="1600">
                <a:solidFill>
                  <a:schemeClr val="dk1"/>
                </a:solidFill>
              </a:rPr>
              <a:t>calc</a:t>
            </a:r>
            <a:endParaRPr sz="16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our  task is to find the set of parameters which minimizes the sum of the squared differences between Y</a:t>
            </a:r>
            <a:r>
              <a:rPr lang="it" sz="1600">
                <a:solidFill>
                  <a:schemeClr val="dk1"/>
                </a:solidFill>
              </a:rPr>
              <a:t>exp</a:t>
            </a:r>
            <a:r>
              <a:rPr lang="it" sz="2000">
                <a:solidFill>
                  <a:schemeClr val="dk1"/>
                </a:solidFill>
              </a:rPr>
              <a:t> and Y</a:t>
            </a:r>
            <a:r>
              <a:rPr lang="it" sz="1600">
                <a:solidFill>
                  <a:schemeClr val="dk1"/>
                </a:solidFill>
              </a:rPr>
              <a:t>calc</a:t>
            </a:r>
            <a:r>
              <a:rPr lang="it" sz="2000">
                <a:solidFill>
                  <a:schemeClr val="dk1"/>
                </a:solidFill>
              </a:rPr>
              <a:t>:  </a:t>
            </a:r>
            <a:r>
              <a:rPr lang="it" sz="2300">
                <a:solidFill>
                  <a:schemeClr val="dk1"/>
                </a:solidFill>
              </a:rPr>
              <a:t>𝛴</a:t>
            </a:r>
            <a:r>
              <a:rPr lang="it" sz="2000">
                <a:solidFill>
                  <a:schemeClr val="dk1"/>
                </a:solidFill>
              </a:rPr>
              <a:t> (Y</a:t>
            </a:r>
            <a:r>
              <a:rPr lang="it" sz="1600">
                <a:solidFill>
                  <a:schemeClr val="dk1"/>
                </a:solidFill>
              </a:rPr>
              <a:t>calc</a:t>
            </a:r>
            <a:r>
              <a:rPr lang="it" sz="2000">
                <a:solidFill>
                  <a:schemeClr val="dk1"/>
                </a:solidFill>
              </a:rPr>
              <a:t> - Y</a:t>
            </a:r>
            <a:r>
              <a:rPr lang="it" sz="1600">
                <a:solidFill>
                  <a:schemeClr val="dk1"/>
                </a:solidFill>
              </a:rPr>
              <a:t>exp</a:t>
            </a:r>
            <a:r>
              <a:rPr lang="it" sz="2000">
                <a:solidFill>
                  <a:schemeClr val="dk1"/>
                </a:solidFill>
              </a:rPr>
              <a:t>)</a:t>
            </a:r>
            <a:r>
              <a:rPr baseline="30000" lang="it" sz="2000">
                <a:solidFill>
                  <a:schemeClr val="dk1"/>
                </a:solidFill>
              </a:rPr>
              <a:t>2</a:t>
            </a:r>
            <a:endParaRPr baseline="30000" sz="2000">
              <a:solidFill>
                <a:schemeClr val="dk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5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325" name="Google Shape;325;p5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it" sz="2000">
                <a:solidFill>
                  <a:schemeClr val="dk1"/>
                </a:solidFill>
              </a:rPr>
              <a:t>Finding the minimum of the function  </a:t>
            </a:r>
            <a:r>
              <a:rPr lang="it" sz="2000">
                <a:solidFill>
                  <a:schemeClr val="dk1"/>
                </a:solidFill>
              </a:rPr>
              <a:t> </a:t>
            </a:r>
            <a:r>
              <a:rPr lang="it" sz="2300">
                <a:solidFill>
                  <a:schemeClr val="dk1"/>
                </a:solidFill>
              </a:rPr>
              <a:t>𝛴</a:t>
            </a:r>
            <a:r>
              <a:rPr lang="it" sz="2000">
                <a:solidFill>
                  <a:schemeClr val="dk1"/>
                </a:solidFill>
              </a:rPr>
              <a:t> (Y</a:t>
            </a:r>
            <a:r>
              <a:rPr lang="it" sz="1600">
                <a:solidFill>
                  <a:schemeClr val="dk1"/>
                </a:solidFill>
              </a:rPr>
              <a:t>calc</a:t>
            </a:r>
            <a:r>
              <a:rPr lang="it" sz="2000">
                <a:solidFill>
                  <a:schemeClr val="dk1"/>
                </a:solidFill>
              </a:rPr>
              <a:t> - Y</a:t>
            </a:r>
            <a:r>
              <a:rPr lang="it" sz="1600">
                <a:solidFill>
                  <a:schemeClr val="dk1"/>
                </a:solidFill>
              </a:rPr>
              <a:t>exp</a:t>
            </a:r>
            <a:r>
              <a:rPr lang="it" sz="2000">
                <a:solidFill>
                  <a:schemeClr val="dk1"/>
                </a:solidFill>
              </a:rPr>
              <a:t>)</a:t>
            </a:r>
            <a:r>
              <a:rPr baseline="30000" lang="it" sz="2000">
                <a:solidFill>
                  <a:schemeClr val="dk1"/>
                </a:solidFill>
              </a:rPr>
              <a:t>2</a:t>
            </a:r>
            <a:r>
              <a:rPr lang="it" sz="2000">
                <a:solidFill>
                  <a:schemeClr val="dk1"/>
                </a:solidFill>
              </a:rPr>
              <a:t>  is usually not an exact procedure, i.e. it has no analytical solution; however the computer may calculate this value for a given set of parameters (K</a:t>
            </a:r>
            <a:r>
              <a:rPr lang="it" sz="1600">
                <a:solidFill>
                  <a:schemeClr val="dk1"/>
                </a:solidFill>
              </a:rPr>
              <a:t>d</a:t>
            </a:r>
            <a:r>
              <a:rPr lang="it" sz="2000">
                <a:solidFill>
                  <a:schemeClr val="dk1"/>
                </a:solidFill>
              </a:rPr>
              <a:t>, total signal change), and vary each parameter slightly to detect in which direction the error function decreases; at the end of the procedure a new set of parameters, yielding a smaller error will be obtained and the procedure can be repeated (iterated), till a minimum is empirically found, or at least a parameter set that changes very little at every successive iteration.</a:t>
            </a:r>
            <a:endParaRPr sz="2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2286000" rtl="0" algn="l">
              <a:spcBef>
                <a:spcPts val="0"/>
              </a:spcBef>
              <a:spcAft>
                <a:spcPts val="0"/>
              </a:spcAft>
              <a:buNone/>
            </a:pPr>
            <a:r>
              <a:rPr lang="it"/>
              <a:t>The concept of  [X]</a:t>
            </a:r>
            <a:r>
              <a:rPr lang="it" sz="2133"/>
              <a:t>50</a:t>
            </a:r>
            <a:endParaRPr sz="2133"/>
          </a:p>
        </p:txBody>
      </p:sp>
      <p:sp>
        <p:nvSpPr>
          <p:cNvPr id="81" name="Google Shape;81;p17"/>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From the equation: </a:t>
            </a:r>
            <a:r>
              <a:rPr lang="it" sz="2000">
                <a:solidFill>
                  <a:schemeClr val="dk1"/>
                </a:solidFill>
              </a:rPr>
              <a:t>[PX] / [P]</a:t>
            </a:r>
            <a:r>
              <a:rPr lang="it" sz="1700">
                <a:solidFill>
                  <a:schemeClr val="dk1"/>
                </a:solidFill>
              </a:rPr>
              <a:t>tot</a:t>
            </a:r>
            <a:r>
              <a:rPr lang="it" sz="2000">
                <a:solidFill>
                  <a:schemeClr val="dk1"/>
                </a:solidFill>
              </a:rPr>
              <a:t> = [X] / (K</a:t>
            </a:r>
            <a:r>
              <a:rPr lang="it" sz="1600">
                <a:solidFill>
                  <a:schemeClr val="dk1"/>
                </a:solidFill>
              </a:rPr>
              <a:t>d</a:t>
            </a:r>
            <a:r>
              <a:rPr lang="it" sz="2000">
                <a:solidFill>
                  <a:schemeClr val="dk1"/>
                </a:solidFill>
              </a:rPr>
              <a:t> + [X])  we can derive the ligand concentration required to obtain any degree (fraction) of ligation. Typically the relevant or required parameter is the ligand concentration required to achieve the semisaturation of the ligand binding sites ([X]</a:t>
            </a:r>
            <a:r>
              <a:rPr lang="it" sz="1600">
                <a:solidFill>
                  <a:schemeClr val="dk1"/>
                </a:solidFill>
              </a:rPr>
              <a:t>50</a:t>
            </a:r>
            <a:r>
              <a:rPr lang="it" sz="2000">
                <a:solidFill>
                  <a:schemeClr val="dk1"/>
                </a:solidFill>
              </a:rPr>
              <a:t>):</a:t>
            </a:r>
            <a:endParaRPr sz="2000">
              <a:solidFill>
                <a:schemeClr val="dk1"/>
              </a:solidFill>
            </a:endParaRPr>
          </a:p>
          <a:p>
            <a:pPr indent="0" lvl="0" marL="0" rtl="0" algn="l">
              <a:spcBef>
                <a:spcPts val="1200"/>
              </a:spcBef>
              <a:spcAft>
                <a:spcPts val="0"/>
              </a:spcAft>
              <a:buNone/>
            </a:pPr>
            <a:r>
              <a:rPr lang="it" sz="2000">
                <a:solidFill>
                  <a:schemeClr val="dk1"/>
                </a:solidFill>
              </a:rPr>
              <a:t>[PX] / [P]</a:t>
            </a:r>
            <a:r>
              <a:rPr lang="it" sz="1700">
                <a:solidFill>
                  <a:schemeClr val="dk1"/>
                </a:solidFill>
              </a:rPr>
              <a:t>tot</a:t>
            </a:r>
            <a:r>
              <a:rPr lang="it" sz="2000">
                <a:solidFill>
                  <a:schemeClr val="dk1"/>
                </a:solidFill>
              </a:rPr>
              <a:t> = 0,5 = [X]</a:t>
            </a:r>
            <a:r>
              <a:rPr lang="it" sz="1600">
                <a:solidFill>
                  <a:schemeClr val="dk1"/>
                </a:solidFill>
              </a:rPr>
              <a:t>50</a:t>
            </a:r>
            <a:r>
              <a:rPr lang="it" sz="2000">
                <a:solidFill>
                  <a:schemeClr val="dk1"/>
                </a:solidFill>
              </a:rPr>
              <a:t> / (K</a:t>
            </a:r>
            <a:r>
              <a:rPr lang="it" sz="1600">
                <a:solidFill>
                  <a:schemeClr val="dk1"/>
                </a:solidFill>
              </a:rPr>
              <a:t>d</a:t>
            </a:r>
            <a:r>
              <a:rPr lang="it" sz="2000">
                <a:solidFill>
                  <a:schemeClr val="dk1"/>
                </a:solidFill>
              </a:rPr>
              <a:t> + [X]</a:t>
            </a:r>
            <a:r>
              <a:rPr lang="it" sz="1600">
                <a:solidFill>
                  <a:schemeClr val="dk1"/>
                </a:solidFill>
              </a:rPr>
              <a:t>50</a:t>
            </a:r>
            <a:r>
              <a:rPr lang="it" sz="2000">
                <a:solidFill>
                  <a:schemeClr val="dk1"/>
                </a:solidFill>
              </a:rPr>
              <a:t>)</a:t>
            </a:r>
            <a:endParaRPr sz="2000">
              <a:solidFill>
                <a:schemeClr val="dk1"/>
              </a:solidFill>
            </a:endParaRPr>
          </a:p>
          <a:p>
            <a:pPr indent="0" lvl="0" marL="0" rtl="0" algn="l">
              <a:spcBef>
                <a:spcPts val="1200"/>
              </a:spcBef>
              <a:spcAft>
                <a:spcPts val="0"/>
              </a:spcAft>
              <a:buNone/>
            </a:pPr>
            <a:r>
              <a:rPr lang="it" sz="2000">
                <a:solidFill>
                  <a:schemeClr val="dk1"/>
                </a:solidFill>
              </a:rPr>
              <a:t>2 [X]</a:t>
            </a:r>
            <a:r>
              <a:rPr lang="it" sz="1600">
                <a:solidFill>
                  <a:schemeClr val="dk1"/>
                </a:solidFill>
              </a:rPr>
              <a:t>50</a:t>
            </a:r>
            <a:r>
              <a:rPr lang="it" sz="2000">
                <a:solidFill>
                  <a:schemeClr val="dk1"/>
                </a:solidFill>
              </a:rPr>
              <a:t> = K</a:t>
            </a:r>
            <a:r>
              <a:rPr lang="it" sz="1600">
                <a:solidFill>
                  <a:schemeClr val="dk1"/>
                </a:solidFill>
              </a:rPr>
              <a:t>d</a:t>
            </a:r>
            <a:r>
              <a:rPr lang="it" sz="2000">
                <a:solidFill>
                  <a:schemeClr val="dk1"/>
                </a:solidFill>
              </a:rPr>
              <a:t> + [X]</a:t>
            </a:r>
            <a:r>
              <a:rPr lang="it" sz="1600">
                <a:solidFill>
                  <a:schemeClr val="dk1"/>
                </a:solidFill>
              </a:rPr>
              <a:t>50</a:t>
            </a:r>
            <a:endParaRPr sz="1600">
              <a:solidFill>
                <a:schemeClr val="dk1"/>
              </a:solidFill>
            </a:endParaRPr>
          </a:p>
          <a:p>
            <a:pPr indent="0" lvl="0" marL="0" rtl="0" algn="l">
              <a:spcBef>
                <a:spcPts val="1200"/>
              </a:spcBef>
              <a:spcAft>
                <a:spcPts val="0"/>
              </a:spcAft>
              <a:buNone/>
            </a:pPr>
            <a:r>
              <a:rPr lang="it" sz="2000">
                <a:solidFill>
                  <a:schemeClr val="dk1"/>
                </a:solidFill>
              </a:rPr>
              <a:t>[X]</a:t>
            </a:r>
            <a:r>
              <a:rPr lang="it" sz="1600">
                <a:solidFill>
                  <a:schemeClr val="dk1"/>
                </a:solidFill>
              </a:rPr>
              <a:t>50</a:t>
            </a:r>
            <a:r>
              <a:rPr lang="it" sz="2000">
                <a:solidFill>
                  <a:schemeClr val="dk1"/>
                </a:solidFill>
              </a:rPr>
              <a:t> = K</a:t>
            </a:r>
            <a:r>
              <a:rPr lang="it" sz="1600">
                <a:solidFill>
                  <a:schemeClr val="dk1"/>
                </a:solidFill>
              </a:rPr>
              <a:t>d</a:t>
            </a:r>
            <a:endParaRPr sz="1600">
              <a:solidFill>
                <a:schemeClr val="dk1"/>
              </a:solidFill>
            </a:endParaRPr>
          </a:p>
          <a:p>
            <a:pPr indent="0" lvl="0" marL="0" rtl="0" algn="l">
              <a:spcBef>
                <a:spcPts val="1200"/>
              </a:spcBef>
              <a:spcAft>
                <a:spcPts val="1200"/>
              </a:spcAft>
              <a:buClr>
                <a:schemeClr val="dk1"/>
              </a:buClr>
              <a:buSzPts val="1100"/>
              <a:buFont typeface="Arial"/>
              <a:buNone/>
            </a:pPr>
            <a:r>
              <a:rPr lang="it" sz="2000">
                <a:solidFill>
                  <a:srgbClr val="FF0000"/>
                </a:solidFill>
              </a:rPr>
              <a:t>The ligand concentration required for saturating half the binding sites equals the K</a:t>
            </a:r>
            <a:r>
              <a:rPr lang="it" sz="1700">
                <a:solidFill>
                  <a:srgbClr val="FF0000"/>
                </a:solidFill>
              </a:rPr>
              <a:t>d</a:t>
            </a:r>
            <a:r>
              <a:rPr lang="it" sz="2000">
                <a:solidFill>
                  <a:srgbClr val="FF0000"/>
                </a:solidFill>
              </a:rPr>
              <a:t>.</a:t>
            </a:r>
            <a:endParaRPr sz="200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2776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        The  [PX]/[P]</a:t>
            </a:r>
            <a:r>
              <a:rPr lang="it" sz="2355"/>
              <a:t>tot</a:t>
            </a:r>
            <a:r>
              <a:rPr lang="it"/>
              <a:t>  versus  [X]  graph is a hyperbola</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88" name="Google Shape;88;p18"/>
          <p:cNvPicPr preferRelativeResize="0"/>
          <p:nvPr/>
        </p:nvPicPr>
        <p:blipFill>
          <a:blip r:embed="rId3">
            <a:alphaModFix/>
          </a:blip>
          <a:stretch>
            <a:fillRect/>
          </a:stretch>
        </p:blipFill>
        <p:spPr>
          <a:xfrm>
            <a:off x="1600350" y="850300"/>
            <a:ext cx="5734050" cy="42100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1371600" rtl="0" algn="l">
              <a:spcBef>
                <a:spcPts val="0"/>
              </a:spcBef>
              <a:spcAft>
                <a:spcPts val="0"/>
              </a:spcAft>
              <a:buNone/>
            </a:pPr>
            <a:r>
              <a:rPr lang="it"/>
              <a:t>How to design the experiment</a:t>
            </a:r>
            <a:endParaRPr/>
          </a:p>
        </p:txBody>
      </p:sp>
      <p:sp>
        <p:nvSpPr>
          <p:cNvPr id="94" name="Google Shape;94;p19"/>
          <p:cNvSpPr txBox="1"/>
          <p:nvPr>
            <p:ph idx="1" type="body"/>
          </p:nvPr>
        </p:nvSpPr>
        <p:spPr>
          <a:xfrm>
            <a:off x="311700" y="1152475"/>
            <a:ext cx="8520600" cy="382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it" sz="2000">
                <a:solidFill>
                  <a:schemeClr val="dk1"/>
                </a:solidFill>
              </a:rPr>
              <a:t>The measurement of Kd and/or the binding stoichiometry demands one or more experiments. The most common type of experiment relies on the preparation of a protein solution at known concentration to which aliquots of ligand are </a:t>
            </a:r>
            <a:r>
              <a:rPr lang="it" sz="2000">
                <a:solidFill>
                  <a:schemeClr val="dk1"/>
                </a:solidFill>
              </a:rPr>
              <a:t>progressively</a:t>
            </a:r>
            <a:r>
              <a:rPr lang="it" sz="2000">
                <a:solidFill>
                  <a:schemeClr val="dk1"/>
                </a:solidFill>
              </a:rPr>
              <a:t> added.</a:t>
            </a:r>
            <a:endParaRPr sz="2000">
              <a:solidFill>
                <a:schemeClr val="dk1"/>
              </a:solidFill>
            </a:endParaRPr>
          </a:p>
          <a:p>
            <a:pPr indent="0" lvl="0" marL="0" rtl="0" algn="l">
              <a:spcBef>
                <a:spcPts val="1200"/>
              </a:spcBef>
              <a:spcAft>
                <a:spcPts val="0"/>
              </a:spcAft>
              <a:buNone/>
            </a:pPr>
            <a:r>
              <a:rPr lang="it" sz="2000">
                <a:solidFill>
                  <a:schemeClr val="dk1"/>
                </a:solidFill>
              </a:rPr>
              <a:t>An instrument capable of detecting a signal </a:t>
            </a:r>
            <a:r>
              <a:rPr lang="it" sz="2000">
                <a:solidFill>
                  <a:schemeClr val="dk1"/>
                </a:solidFill>
              </a:rPr>
              <a:t>proportional</a:t>
            </a:r>
            <a:r>
              <a:rPr lang="it" sz="2000">
                <a:solidFill>
                  <a:schemeClr val="dk1"/>
                </a:solidFill>
              </a:rPr>
              <a:t> to the fraction of liganded protein is required. </a:t>
            </a:r>
            <a:endParaRPr sz="2000">
              <a:solidFill>
                <a:schemeClr val="dk1"/>
              </a:solidFill>
            </a:endParaRPr>
          </a:p>
          <a:p>
            <a:pPr indent="0" lvl="0" marL="0" rtl="0" algn="l">
              <a:spcBef>
                <a:spcPts val="1200"/>
              </a:spcBef>
              <a:spcAft>
                <a:spcPts val="0"/>
              </a:spcAft>
              <a:buNone/>
            </a:pPr>
            <a:r>
              <a:rPr lang="it" sz="2000">
                <a:solidFill>
                  <a:schemeClr val="dk1"/>
                </a:solidFill>
              </a:rPr>
              <a:t>Thus we need:</a:t>
            </a:r>
            <a:endParaRPr sz="2000">
              <a:solidFill>
                <a:schemeClr val="dk1"/>
              </a:solidFill>
            </a:endParaRPr>
          </a:p>
          <a:p>
            <a:pPr indent="-355600" lvl="0" marL="457200" rtl="0" algn="l">
              <a:spcBef>
                <a:spcPts val="1200"/>
              </a:spcBef>
              <a:spcAft>
                <a:spcPts val="0"/>
              </a:spcAft>
              <a:buClr>
                <a:schemeClr val="dk1"/>
              </a:buClr>
              <a:buSzPts val="2000"/>
              <a:buChar char="-"/>
            </a:pPr>
            <a:r>
              <a:rPr lang="it" sz="2000">
                <a:solidFill>
                  <a:schemeClr val="dk1"/>
                </a:solidFill>
              </a:rPr>
              <a:t>to decide the concentrations of protein and ligand</a:t>
            </a:r>
            <a:endParaRPr sz="2000">
              <a:solidFill>
                <a:schemeClr val="dk1"/>
              </a:solidFill>
            </a:endParaRPr>
          </a:p>
          <a:p>
            <a:pPr indent="-355600" lvl="0" marL="457200" rtl="0" algn="l">
              <a:spcBef>
                <a:spcPts val="0"/>
              </a:spcBef>
              <a:spcAft>
                <a:spcPts val="0"/>
              </a:spcAft>
              <a:buClr>
                <a:schemeClr val="dk1"/>
              </a:buClr>
              <a:buSzPts val="2000"/>
              <a:buChar char="-"/>
            </a:pPr>
            <a:r>
              <a:rPr lang="it" sz="2000">
                <a:solidFill>
                  <a:schemeClr val="dk1"/>
                </a:solidFill>
              </a:rPr>
              <a:t>to select the signal we want to detect and the appropriate instrument</a:t>
            </a:r>
            <a:endParaRPr sz="20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457200" lvl="0" marL="914400" rtl="0" algn="l">
              <a:spcBef>
                <a:spcPts val="0"/>
              </a:spcBef>
              <a:spcAft>
                <a:spcPts val="0"/>
              </a:spcAft>
              <a:buNone/>
            </a:pPr>
            <a:r>
              <a:rPr lang="it"/>
              <a:t>Deciding the protein concentration</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it" sz="2000">
                <a:solidFill>
                  <a:schemeClr val="dk1"/>
                </a:solidFill>
              </a:rPr>
              <a:t>Usually (but not always) the protein is the species that produces the signal; thus the protein concentration is usually determined by the </a:t>
            </a:r>
            <a:r>
              <a:rPr lang="it" sz="2000">
                <a:solidFill>
                  <a:schemeClr val="dk1"/>
                </a:solidFill>
              </a:rPr>
              <a:t>sensitivity</a:t>
            </a:r>
            <a:r>
              <a:rPr lang="it" sz="2000">
                <a:solidFill>
                  <a:schemeClr val="dk1"/>
                </a:solidFill>
              </a:rPr>
              <a:t> of the instrument we use.</a:t>
            </a:r>
            <a:endParaRPr sz="2000">
              <a:solidFill>
                <a:schemeClr val="dk1"/>
              </a:solidFill>
            </a:endParaRPr>
          </a:p>
          <a:p>
            <a:pPr indent="0" lvl="0" marL="0" rtl="0" algn="l">
              <a:spcBef>
                <a:spcPts val="1200"/>
              </a:spcBef>
              <a:spcAft>
                <a:spcPts val="1200"/>
              </a:spcAft>
              <a:buNone/>
            </a:pPr>
            <a:r>
              <a:rPr lang="it" sz="2000">
                <a:solidFill>
                  <a:schemeClr val="dk1"/>
                </a:solidFill>
              </a:rPr>
              <a:t>For example, if the signal is an absorbance change, and the instrument selected is a spectrophotometer, the optimal concentration should yield a difference in absorbance between 0,2 and 0,8 absorbance units. This, if we use an optical path of 1 cm, is consistent with protein concentrations in the order of 0.1 mM, given the typical molar extinction coefficients of proteins and their cofactors.</a:t>
            </a:r>
            <a:endParaRPr sz="20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4163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it" sz="1520"/>
              <a:t>Reversible binding of n-propyl isocyanide to human hemoglobin, monitored by absorbance spectroscopy (modified after Reisberg and Olson, J. Biol. Chem. 1980, 255, 4144-4150)</a:t>
            </a:r>
            <a:endParaRPr sz="1520"/>
          </a:p>
        </p:txBody>
      </p:sp>
      <p:sp>
        <p:nvSpPr>
          <p:cNvPr id="106" name="Google Shape;106;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07" name="Google Shape;107;p21"/>
          <p:cNvPicPr preferRelativeResize="0"/>
          <p:nvPr/>
        </p:nvPicPr>
        <p:blipFill>
          <a:blip r:embed="rId3">
            <a:alphaModFix/>
          </a:blip>
          <a:stretch>
            <a:fillRect/>
          </a:stretch>
        </p:blipFill>
        <p:spPr>
          <a:xfrm>
            <a:off x="1007909" y="572700"/>
            <a:ext cx="6893666" cy="4570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